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</p:sldMasterIdLst>
  <p:notesMasterIdLst>
    <p:notesMasterId r:id="rId37"/>
  </p:notesMasterIdLst>
  <p:handoutMasterIdLst>
    <p:handoutMasterId r:id="rId38"/>
  </p:handoutMasterIdLst>
  <p:sldIdLst>
    <p:sldId id="258" r:id="rId2"/>
    <p:sldId id="353" r:id="rId3"/>
    <p:sldId id="371" r:id="rId4"/>
    <p:sldId id="293" r:id="rId5"/>
    <p:sldId id="294" r:id="rId6"/>
    <p:sldId id="296" r:id="rId7"/>
    <p:sldId id="297" r:id="rId8"/>
    <p:sldId id="295" r:id="rId9"/>
    <p:sldId id="298" r:id="rId10"/>
    <p:sldId id="360" r:id="rId11"/>
    <p:sldId id="363" r:id="rId12"/>
    <p:sldId id="364" r:id="rId13"/>
    <p:sldId id="300" r:id="rId14"/>
    <p:sldId id="362" r:id="rId15"/>
    <p:sldId id="302" r:id="rId16"/>
    <p:sldId id="367" r:id="rId17"/>
    <p:sldId id="358" r:id="rId18"/>
    <p:sldId id="361" r:id="rId19"/>
    <p:sldId id="303" r:id="rId20"/>
    <p:sldId id="370" r:id="rId21"/>
    <p:sldId id="368" r:id="rId22"/>
    <p:sldId id="304" r:id="rId23"/>
    <p:sldId id="372" r:id="rId24"/>
    <p:sldId id="379" r:id="rId25"/>
    <p:sldId id="373" r:id="rId26"/>
    <p:sldId id="305" r:id="rId27"/>
    <p:sldId id="306" r:id="rId28"/>
    <p:sldId id="307" r:id="rId29"/>
    <p:sldId id="308" r:id="rId30"/>
    <p:sldId id="309" r:id="rId31"/>
    <p:sldId id="376" r:id="rId32"/>
    <p:sldId id="378" r:id="rId33"/>
    <p:sldId id="374" r:id="rId34"/>
    <p:sldId id="312" r:id="rId35"/>
    <p:sldId id="316" r:id="rId3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694201DA-D9F5-4159-9ED9-2B55344B28A3}">
          <p14:sldIdLst>
            <p14:sldId id="258"/>
            <p14:sldId id="353"/>
            <p14:sldId id="371"/>
          </p14:sldIdLst>
        </p14:section>
        <p14:section name="Collect" id="{A6BF07AB-1184-45E4-A51B-C0A00EF3F0E0}">
          <p14:sldIdLst>
            <p14:sldId id="293"/>
            <p14:sldId id="294"/>
            <p14:sldId id="296"/>
            <p14:sldId id="297"/>
            <p14:sldId id="295"/>
            <p14:sldId id="298"/>
            <p14:sldId id="360"/>
            <p14:sldId id="363"/>
            <p14:sldId id="364"/>
            <p14:sldId id="300"/>
            <p14:sldId id="362"/>
          </p14:sldIdLst>
        </p14:section>
        <p14:section name="Organize" id="{39DA5FD3-24F5-455D-8A59-72EC639B0F39}">
          <p14:sldIdLst>
            <p14:sldId id="302"/>
            <p14:sldId id="367"/>
            <p14:sldId id="358"/>
            <p14:sldId id="361"/>
            <p14:sldId id="303"/>
            <p14:sldId id="370"/>
            <p14:sldId id="368"/>
            <p14:sldId id="304"/>
            <p14:sldId id="372"/>
            <p14:sldId id="379"/>
            <p14:sldId id="373"/>
          </p14:sldIdLst>
        </p14:section>
        <p14:section name="Cite" id="{46073AD8-E97C-4AB9-A701-DCBA41935329}">
          <p14:sldIdLst>
            <p14:sldId id="305"/>
            <p14:sldId id="306"/>
            <p14:sldId id="307"/>
            <p14:sldId id="308"/>
            <p14:sldId id="309"/>
            <p14:sldId id="376"/>
            <p14:sldId id="378"/>
            <p14:sldId id="374"/>
          </p14:sldIdLst>
        </p14:section>
        <p14:section name="Wrap Up" id="{9FC61408-96A7-42FC-9048-F19224C4B0E1}">
          <p14:sldIdLst>
            <p14:sldId id="312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50" autoAdjust="0"/>
  </p:normalViewPr>
  <p:slideViewPr>
    <p:cSldViewPr>
      <p:cViewPr varScale="1">
        <p:scale>
          <a:sx n="125" d="100"/>
          <a:sy n="125" d="100"/>
        </p:scale>
        <p:origin x="96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9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EDAC00-CD60-457D-AFBB-0CD7F8661D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634A5E-0D5B-453D-BD57-DF11A661AF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67DA6-4252-490E-A0F7-75192A40D005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6ABB2B-920E-4F17-8CD3-D01FF5156E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4ADB12-C299-4A41-8001-474872CDB7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F89BB-38CD-498F-BBFE-8FA2F51B4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740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2032156-FF27-4407-ADFD-BD8D87C1B336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D1E124B-2B37-4586-9F1D-060F593A2D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8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E124B-2B37-4586-9F1D-060F593A2D1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056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E124B-2B37-4586-9F1D-060F593A2D1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142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E124B-2B37-4586-9F1D-060F593A2D1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15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E124B-2B37-4586-9F1D-060F593A2D1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3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E124B-2B37-4586-9F1D-060F593A2D1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46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E124B-2B37-4586-9F1D-060F593A2D1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89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E124B-2B37-4586-9F1D-060F593A2D1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697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E124B-2B37-4586-9F1D-060F593A2D1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11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E124B-2B37-4586-9F1D-060F593A2D1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67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E124B-2B37-4586-9F1D-060F593A2D1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89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E124B-2B37-4586-9F1D-060F593A2D1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12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E124B-2B37-4586-9F1D-060F593A2D1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604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E124B-2B37-4586-9F1D-060F593A2D1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607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E124B-2B37-4586-9F1D-060F593A2D1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315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E124B-2B37-4586-9F1D-060F593A2D1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899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E124B-2B37-4586-9F1D-060F593A2D1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355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E124B-2B37-4586-9F1D-060F593A2D1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5119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E124B-2B37-4586-9F1D-060F593A2D1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926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E124B-2B37-4586-9F1D-060F593A2D1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305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E124B-2B37-4586-9F1D-060F593A2D1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003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E124B-2B37-4586-9F1D-060F593A2D1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837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E124B-2B37-4586-9F1D-060F593A2D1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110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E124B-2B37-4586-9F1D-060F593A2D1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32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E124B-2B37-4586-9F1D-060F593A2D1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767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E124B-2B37-4586-9F1D-060F593A2D1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72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E124B-2B37-4586-9F1D-060F593A2D1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718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E124B-2B37-4586-9F1D-060F593A2D1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159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E124B-2B37-4586-9F1D-060F593A2D1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97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E124B-2B37-4586-9F1D-060F593A2D1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001DC42A-C6CC-44B3-90D8-1641A0A836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18288"/>
            <a:ext cx="5181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University of the West Library ♦  lib.uwest.edu  ♦  library@uwest.edu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18288"/>
            <a:ext cx="5181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University of the West Library ♦  lib.uwest.edu  ♦  library@uwest.edu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18288"/>
            <a:ext cx="5181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University of the West Library ♦  lib.uwest.edu  ♦  library@uwest.edu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6" y="457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47244"/>
            <a:ext cx="609600" cy="271272"/>
          </a:xfrm>
          <a:prstGeom prst="round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bg2"/>
                </a:solidFill>
              </a:defRPr>
            </a:lvl1pPr>
          </a:lstStyle>
          <a:p>
            <a:fld id="{001DC42A-C6CC-44B3-90D8-1641A0A83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 descr="O:\Library_Office\Judy\UWest Logos\New Logos\library_logo_200x200.gif"/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45329"/>
            <a:ext cx="304799" cy="27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2" r:id="rId9"/>
    <p:sldLayoutId id="2147483683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2cnbb95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tero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MosaefbcAq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b.uwest.edu/resources/14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anystyle.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t5ja7v8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LibChicago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337z9uap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"/>
          <a:stretch/>
        </p:blipFill>
        <p:spPr bwMode="auto">
          <a:xfrm>
            <a:off x="0" y="355600"/>
            <a:ext cx="9144000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09600"/>
            <a:ext cx="9144001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2"/>
                </a:solidFill>
              </a:rPr>
              <a:t>UWest Library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788" y="6596390"/>
            <a:ext cx="4639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</a:rPr>
              <a:t>Photo: https://pixabay.com/en/library-sky-birds-mystical-clouds-425730/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9" y="1066801"/>
            <a:ext cx="9137583" cy="838200"/>
          </a:xfrm>
          <a:solidFill>
            <a:schemeClr val="bg2"/>
          </a:solidFill>
        </p:spPr>
        <p:txBody>
          <a:bodyPr/>
          <a:lstStyle/>
          <a:p>
            <a:r>
              <a:rPr lang="en-US" b="1" cap="none" dirty="0">
                <a:latin typeface="+mn-lt"/>
              </a:rPr>
              <a:t>Zotero Reference Manager</a:t>
            </a:r>
          </a:p>
        </p:txBody>
      </p:sp>
    </p:spTree>
    <p:extLst>
      <p:ext uri="{BB962C8B-B14F-4D97-AF65-F5344CB8AC3E}">
        <p14:creationId xmlns:p14="http://schemas.microsoft.com/office/powerpoint/2010/main" val="258874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D9D7D-5550-4883-B65C-3814FD1C9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7B093A"/>
                </a:solidFill>
              </a:rPr>
              <a:t>Collect</a:t>
            </a:r>
            <a:br>
              <a:rPr lang="en-US" dirty="0">
                <a:solidFill>
                  <a:srgbClr val="7B093A"/>
                </a:solidFill>
              </a:rPr>
            </a:br>
            <a:r>
              <a:rPr lang="en-US" i="1" dirty="0">
                <a:solidFill>
                  <a:srgbClr val="7B093A"/>
                </a:solidFill>
              </a:rPr>
              <a:t>Chicago Style </a:t>
            </a:r>
            <a:r>
              <a:rPr lang="en-US" dirty="0">
                <a:solidFill>
                  <a:srgbClr val="7B093A"/>
                </a:solidFill>
              </a:rPr>
              <a:t>specific issues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B6136-8294-4B5E-A3AB-BB02FDCCE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D31595-8928-4FC1-A0FE-C5DFA3F27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885950"/>
            <a:ext cx="3962400" cy="45148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F93AB37-B4AC-4B6F-9FDF-1943440E5CFA}"/>
              </a:ext>
            </a:extLst>
          </p:cNvPr>
          <p:cNvCxnSpPr>
            <a:cxnSpLocks/>
          </p:cNvCxnSpPr>
          <p:nvPr/>
        </p:nvCxnSpPr>
        <p:spPr>
          <a:xfrm flipH="1">
            <a:off x="5442870" y="6094497"/>
            <a:ext cx="881730" cy="12464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C54C14-90EA-4D83-97B2-C292B37ED2D6}"/>
              </a:ext>
            </a:extLst>
          </p:cNvPr>
          <p:cNvSpPr/>
          <p:nvPr/>
        </p:nvSpPr>
        <p:spPr>
          <a:xfrm>
            <a:off x="6097991" y="3429000"/>
            <a:ext cx="2967819" cy="2621994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2) Shortened footnotes need a </a:t>
            </a:r>
            <a:r>
              <a:rPr lang="en-US" sz="1600" i="1" dirty="0"/>
              <a:t>Short Title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/>
              <a:t>Add 1-4 title words: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Omit subtitle.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Omit </a:t>
            </a:r>
            <a:r>
              <a:rPr lang="en-US" sz="1400" i="1" dirty="0"/>
              <a:t>initial</a:t>
            </a:r>
            <a:r>
              <a:rPr lang="en-US" sz="1400" dirty="0"/>
              <a:t> article: </a:t>
            </a:r>
            <a:r>
              <a:rPr lang="en-US" sz="1400" i="1" dirty="0"/>
              <a:t>A, An, The.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Do not end with a preposition/conjunction: of, to, and, in, on…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C7C4973-B10C-4E58-A585-7E4B3AD359C7}"/>
              </a:ext>
            </a:extLst>
          </p:cNvPr>
          <p:cNvCxnSpPr>
            <a:cxnSpLocks/>
          </p:cNvCxnSpPr>
          <p:nvPr/>
        </p:nvCxnSpPr>
        <p:spPr>
          <a:xfrm>
            <a:off x="2438400" y="4953000"/>
            <a:ext cx="1058839" cy="677385"/>
          </a:xfrm>
          <a:prstGeom prst="straightConnector1">
            <a:avLst/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C53D285-14BE-41A1-B61A-BEBA9F83D907}"/>
              </a:ext>
            </a:extLst>
          </p:cNvPr>
          <p:cNvSpPr/>
          <p:nvPr/>
        </p:nvSpPr>
        <p:spPr>
          <a:xfrm>
            <a:off x="63297" y="1589484"/>
            <a:ext cx="2925590" cy="4304824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1) </a:t>
            </a:r>
            <a:r>
              <a:rPr lang="en-US" sz="1600" b="1" dirty="0"/>
              <a:t>Chicago</a:t>
            </a:r>
            <a:r>
              <a:rPr lang="en-US" sz="1600" dirty="0"/>
              <a:t> says </a:t>
            </a:r>
            <a:r>
              <a:rPr lang="en-US" sz="1600" i="1" dirty="0"/>
              <a:t>foreign language</a:t>
            </a:r>
            <a:r>
              <a:rPr lang="en-US" sz="1600" dirty="0"/>
              <a:t> titles should be cited in </a:t>
            </a:r>
            <a:r>
              <a:rPr lang="en-US" sz="1600" b="1" dirty="0"/>
              <a:t>S</a:t>
            </a:r>
            <a:r>
              <a:rPr lang="en-US" sz="1600" dirty="0"/>
              <a:t>entence</a:t>
            </a:r>
            <a:r>
              <a:rPr lang="en-US" sz="1600" b="1" dirty="0"/>
              <a:t> c</a:t>
            </a:r>
            <a:r>
              <a:rPr lang="en-US" sz="1600" dirty="0"/>
              <a:t>ase. English titles </a:t>
            </a:r>
            <a:r>
              <a:rPr lang="en-US" sz="1600" b="1" dirty="0"/>
              <a:t>T</a:t>
            </a:r>
            <a:r>
              <a:rPr lang="en-US" sz="1600" dirty="0"/>
              <a:t>itle </a:t>
            </a:r>
            <a:r>
              <a:rPr lang="en-US" sz="1600" b="1" dirty="0"/>
              <a:t>C</a:t>
            </a:r>
            <a:r>
              <a:rPr lang="en-US" sz="1600" dirty="0"/>
              <a:t>ase.</a:t>
            </a:r>
          </a:p>
          <a:p>
            <a:endParaRPr lang="en-US" sz="1600" dirty="0"/>
          </a:p>
          <a:p>
            <a:r>
              <a:rPr lang="en-US" sz="1600" dirty="0"/>
              <a:t>Zotero assumes all capitalized words are proper nouns/names.</a:t>
            </a: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English, en, eng, </a:t>
            </a:r>
            <a:r>
              <a:rPr lang="en-US" sz="1600" dirty="0"/>
              <a:t>or</a:t>
            </a:r>
            <a:r>
              <a:rPr lang="en-US" sz="1600" b="1" dirty="0"/>
              <a:t> </a:t>
            </a:r>
            <a:r>
              <a:rPr lang="en-US" sz="1600" dirty="0"/>
              <a:t>leave </a:t>
            </a:r>
            <a:r>
              <a:rPr lang="en-US" sz="1600" b="1" dirty="0"/>
              <a:t>blank</a:t>
            </a:r>
            <a:r>
              <a:rPr lang="en-US" sz="1600" dirty="0"/>
              <a:t> = Will transform title to </a:t>
            </a:r>
            <a:r>
              <a:rPr lang="en-US" sz="1600" b="1" dirty="0"/>
              <a:t>T</a:t>
            </a:r>
            <a:r>
              <a:rPr lang="en-US" sz="1600" dirty="0"/>
              <a:t>itle </a:t>
            </a:r>
            <a:r>
              <a:rPr lang="en-US" sz="1600" b="1" dirty="0"/>
              <a:t>C</a:t>
            </a:r>
            <a:r>
              <a:rPr lang="en-US" sz="1600" dirty="0"/>
              <a:t>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Any other text = Will leave title as-is. </a:t>
            </a:r>
            <a:endParaRPr lang="en-US" altLang="zh-CN" sz="1600" dirty="0"/>
          </a:p>
        </p:txBody>
      </p:sp>
      <p:sp>
        <p:nvSpPr>
          <p:cNvPr id="10" name="Donut 16">
            <a:extLst>
              <a:ext uri="{FF2B5EF4-FFF2-40B4-BE49-F238E27FC236}">
                <a16:creationId xmlns:a16="http://schemas.microsoft.com/office/drawing/2014/main" id="{EFC93672-1A79-4043-A113-0B8692134BCE}"/>
              </a:ext>
            </a:extLst>
          </p:cNvPr>
          <p:cNvSpPr/>
          <p:nvPr/>
        </p:nvSpPr>
        <p:spPr>
          <a:xfrm flipV="1">
            <a:off x="3497239" y="5614397"/>
            <a:ext cx="1945631" cy="337255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Donut 16">
            <a:extLst>
              <a:ext uri="{FF2B5EF4-FFF2-40B4-BE49-F238E27FC236}">
                <a16:creationId xmlns:a16="http://schemas.microsoft.com/office/drawing/2014/main" id="{CE792BD8-A0A7-4912-8E10-2D878C6F720C}"/>
              </a:ext>
            </a:extLst>
          </p:cNvPr>
          <p:cNvSpPr/>
          <p:nvPr/>
        </p:nvSpPr>
        <p:spPr>
          <a:xfrm flipV="1">
            <a:off x="3497239" y="6047559"/>
            <a:ext cx="1945631" cy="385207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34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D9D7D-5550-4883-B65C-3814FD1C9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7B093A"/>
                </a:solidFill>
              </a:rPr>
              <a:t>Collect</a:t>
            </a:r>
            <a:br>
              <a:rPr lang="en-US" dirty="0">
                <a:solidFill>
                  <a:srgbClr val="7B093A"/>
                </a:solidFill>
              </a:rPr>
            </a:br>
            <a:r>
              <a:rPr lang="en-US" dirty="0">
                <a:solidFill>
                  <a:srgbClr val="7B093A"/>
                </a:solidFill>
              </a:rPr>
              <a:t>Too much info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B6136-8294-4B5E-A3AB-BB02FDCCE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E581B5-2A35-4319-9274-D71BE98C5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47391"/>
            <a:ext cx="3233058" cy="48534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Donut 15">
            <a:extLst>
              <a:ext uri="{FF2B5EF4-FFF2-40B4-BE49-F238E27FC236}">
                <a16:creationId xmlns:a16="http://schemas.microsoft.com/office/drawing/2014/main" id="{FDEC340D-38CF-44A0-A658-E5124F19CB58}"/>
              </a:ext>
            </a:extLst>
          </p:cNvPr>
          <p:cNvSpPr/>
          <p:nvPr/>
        </p:nvSpPr>
        <p:spPr>
          <a:xfrm>
            <a:off x="877390" y="3124200"/>
            <a:ext cx="2079170" cy="215854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Donut 15">
            <a:extLst>
              <a:ext uri="{FF2B5EF4-FFF2-40B4-BE49-F238E27FC236}">
                <a16:creationId xmlns:a16="http://schemas.microsoft.com/office/drawing/2014/main" id="{59837522-339F-4D83-81A8-E95F1A63B747}"/>
              </a:ext>
            </a:extLst>
          </p:cNvPr>
          <p:cNvSpPr/>
          <p:nvPr/>
        </p:nvSpPr>
        <p:spPr>
          <a:xfrm>
            <a:off x="892630" y="4858709"/>
            <a:ext cx="1774370" cy="241369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Donut 16">
            <a:extLst>
              <a:ext uri="{FF2B5EF4-FFF2-40B4-BE49-F238E27FC236}">
                <a16:creationId xmlns:a16="http://schemas.microsoft.com/office/drawing/2014/main" id="{36431BE6-FEE2-406A-8F87-EA15C527B047}"/>
              </a:ext>
            </a:extLst>
          </p:cNvPr>
          <p:cNvSpPr/>
          <p:nvPr/>
        </p:nvSpPr>
        <p:spPr>
          <a:xfrm flipV="1">
            <a:off x="609600" y="3534548"/>
            <a:ext cx="2667000" cy="50405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745AED5-B2F6-49A4-BB0D-F9BE8BDC4C1D}"/>
              </a:ext>
            </a:extLst>
          </p:cNvPr>
          <p:cNvSpPr/>
          <p:nvPr/>
        </p:nvSpPr>
        <p:spPr>
          <a:xfrm>
            <a:off x="3307080" y="2056538"/>
            <a:ext cx="3566160" cy="919401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600" dirty="0"/>
              <a:t>1) </a:t>
            </a:r>
            <a:r>
              <a:rPr lang="en-US" altLang="zh-CN" sz="1600" b="1" dirty="0"/>
              <a:t>Unnecessary</a:t>
            </a:r>
            <a:r>
              <a:rPr lang="en-US" altLang="zh-CN" sz="1600" dirty="0"/>
              <a:t> to include the publisher as the author when there are actual authors listed.</a:t>
            </a: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10A40FE4-F629-4B9A-9A93-18A13CAC3928}"/>
              </a:ext>
            </a:extLst>
          </p:cNvPr>
          <p:cNvSpPr/>
          <p:nvPr/>
        </p:nvSpPr>
        <p:spPr>
          <a:xfrm>
            <a:off x="3444240" y="3420783"/>
            <a:ext cx="3642360" cy="119181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2) Series info is </a:t>
            </a:r>
            <a:r>
              <a:rPr lang="en-US" sz="1600" b="1" dirty="0"/>
              <a:t>omitted </a:t>
            </a:r>
            <a:r>
              <a:rPr lang="en-US" sz="1600" dirty="0"/>
              <a:t>unless it is meaningful, or is needed to distinguish generic/similar book titles.</a:t>
            </a:r>
          </a:p>
        </p:txBody>
      </p:sp>
      <p:sp>
        <p:nvSpPr>
          <p:cNvPr id="10" name="Donut 15">
            <a:extLst>
              <a:ext uri="{FF2B5EF4-FFF2-40B4-BE49-F238E27FC236}">
                <a16:creationId xmlns:a16="http://schemas.microsoft.com/office/drawing/2014/main" id="{2F259786-3FCD-44F8-8248-533F897144A0}"/>
              </a:ext>
            </a:extLst>
          </p:cNvPr>
          <p:cNvSpPr/>
          <p:nvPr/>
        </p:nvSpPr>
        <p:spPr>
          <a:xfrm>
            <a:off x="3444239" y="3092592"/>
            <a:ext cx="262345" cy="215854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10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865B8-0CE3-4E10-8565-AE198EBB4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bibliography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7EB40-BB8E-4BE8-8E08-BDEE5F4D8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43BA5-9E63-4521-ABF9-58D033F78C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67" r="8334" b="61867"/>
          <a:stretch/>
        </p:blipFill>
        <p:spPr>
          <a:xfrm>
            <a:off x="76201" y="1295400"/>
            <a:ext cx="8382000" cy="335279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Donut 15">
            <a:extLst>
              <a:ext uri="{FF2B5EF4-FFF2-40B4-BE49-F238E27FC236}">
                <a16:creationId xmlns:a16="http://schemas.microsoft.com/office/drawing/2014/main" id="{5356A5EB-33C5-4961-9838-1ADA0A9A6209}"/>
              </a:ext>
            </a:extLst>
          </p:cNvPr>
          <p:cNvSpPr/>
          <p:nvPr/>
        </p:nvSpPr>
        <p:spPr>
          <a:xfrm>
            <a:off x="1600200" y="3562774"/>
            <a:ext cx="1905000" cy="323425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764492C4-C846-43D0-A323-1FA3003D2C11}"/>
              </a:ext>
            </a:extLst>
          </p:cNvPr>
          <p:cNvSpPr/>
          <p:nvPr/>
        </p:nvSpPr>
        <p:spPr>
          <a:xfrm>
            <a:off x="177069" y="3907152"/>
            <a:ext cx="3434442" cy="1634490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Hold the CTRL key to select multiple items. Then right-click and select </a:t>
            </a:r>
            <a:r>
              <a:rPr lang="en-US" b="1" dirty="0"/>
              <a:t>Create Bibliography from Items</a:t>
            </a:r>
            <a:r>
              <a:rPr lang="en-US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DB0C83-4E29-4CA8-ACEF-78FBE5EF3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127" y="2514600"/>
            <a:ext cx="2947131" cy="42057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Donut 16">
            <a:extLst>
              <a:ext uri="{FF2B5EF4-FFF2-40B4-BE49-F238E27FC236}">
                <a16:creationId xmlns:a16="http://schemas.microsoft.com/office/drawing/2014/main" id="{04575C16-D22A-4A78-95C5-04FD0A7D5E64}"/>
              </a:ext>
            </a:extLst>
          </p:cNvPr>
          <p:cNvSpPr/>
          <p:nvPr/>
        </p:nvSpPr>
        <p:spPr>
          <a:xfrm flipV="1">
            <a:off x="5383422" y="3352799"/>
            <a:ext cx="2834640" cy="28617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Donut 16">
            <a:extLst>
              <a:ext uri="{FF2B5EF4-FFF2-40B4-BE49-F238E27FC236}">
                <a16:creationId xmlns:a16="http://schemas.microsoft.com/office/drawing/2014/main" id="{A74E5A9A-7504-479B-A428-D6B2A44FF773}"/>
              </a:ext>
            </a:extLst>
          </p:cNvPr>
          <p:cNvSpPr/>
          <p:nvPr/>
        </p:nvSpPr>
        <p:spPr>
          <a:xfrm flipV="1">
            <a:off x="5347127" y="4962307"/>
            <a:ext cx="1042135" cy="30480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Donut 16">
            <a:extLst>
              <a:ext uri="{FF2B5EF4-FFF2-40B4-BE49-F238E27FC236}">
                <a16:creationId xmlns:a16="http://schemas.microsoft.com/office/drawing/2014/main" id="{40D153FB-EEAC-463E-8D18-AEB8A0BC23B4}"/>
              </a:ext>
            </a:extLst>
          </p:cNvPr>
          <p:cNvSpPr/>
          <p:nvPr/>
        </p:nvSpPr>
        <p:spPr>
          <a:xfrm flipV="1">
            <a:off x="5347126" y="5932268"/>
            <a:ext cx="1346936" cy="30480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Donut 16">
            <a:extLst>
              <a:ext uri="{FF2B5EF4-FFF2-40B4-BE49-F238E27FC236}">
                <a16:creationId xmlns:a16="http://schemas.microsoft.com/office/drawing/2014/main" id="{8EAF9507-8D3C-4A07-B4FE-D241B9209C04}"/>
              </a:ext>
            </a:extLst>
          </p:cNvPr>
          <p:cNvSpPr/>
          <p:nvPr/>
        </p:nvSpPr>
        <p:spPr>
          <a:xfrm flipV="1">
            <a:off x="5401522" y="4234622"/>
            <a:ext cx="1608878" cy="28617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D93FDE0-DFC4-42D0-BA42-AA2B5099E628}"/>
              </a:ext>
            </a:extLst>
          </p:cNvPr>
          <p:cNvSpPr/>
          <p:nvPr/>
        </p:nvSpPr>
        <p:spPr>
          <a:xfrm>
            <a:off x="6820693" y="3907152"/>
            <a:ext cx="2300447" cy="200906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2) Choose citation style &amp; output.</a:t>
            </a:r>
          </a:p>
          <a:p>
            <a:endParaRPr lang="en-US" sz="1600" dirty="0"/>
          </a:p>
          <a:p>
            <a:r>
              <a:rPr lang="en-US" sz="1600" i="1" dirty="0"/>
              <a:t>Paste</a:t>
            </a:r>
            <a:r>
              <a:rPr lang="en-US" sz="1600" dirty="0"/>
              <a:t> to a word processor, powerpoint, email, etc.</a:t>
            </a:r>
          </a:p>
        </p:txBody>
      </p:sp>
    </p:spTree>
    <p:extLst>
      <p:ext uri="{BB962C8B-B14F-4D97-AF65-F5344CB8AC3E}">
        <p14:creationId xmlns:p14="http://schemas.microsoft.com/office/powerpoint/2010/main" val="2046295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7B093A"/>
                </a:solidFill>
              </a:rPr>
              <a:t>Collect</a:t>
            </a:r>
            <a:br>
              <a:rPr lang="en-US" dirty="0">
                <a:solidFill>
                  <a:srgbClr val="7B093A"/>
                </a:solidFill>
              </a:rPr>
            </a:br>
            <a:r>
              <a:rPr lang="en-US" dirty="0"/>
              <a:t>Not working?  No web translator?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Content Placeholder 1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Wait until the website is finished loading before clicking on the </a:t>
            </a:r>
            <a:r>
              <a:rPr lang="en-US" i="1" dirty="0"/>
              <a:t>correct</a:t>
            </a:r>
            <a:r>
              <a:rPr lang="en-US" dirty="0"/>
              <a:t> web translator.</a:t>
            </a:r>
          </a:p>
          <a:p>
            <a:endParaRPr lang="en-US" dirty="0"/>
          </a:p>
          <a:p>
            <a:r>
              <a:rPr lang="en-US" dirty="0"/>
              <a:t>Zotero, the app/program, needs to be open to add items to it.</a:t>
            </a:r>
          </a:p>
          <a:p>
            <a:endParaRPr lang="en-US" dirty="0"/>
          </a:p>
          <a:p>
            <a:r>
              <a:rPr lang="en-US" dirty="0"/>
              <a:t>Is Zotero waiting for your response? Press ESC (upper left) on your keyboard. Or close/open Zotero.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07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7B093A"/>
                </a:solidFill>
              </a:rPr>
              <a:t>Collect</a:t>
            </a:r>
            <a:br>
              <a:rPr lang="en-US" dirty="0">
                <a:solidFill>
                  <a:srgbClr val="7B093A"/>
                </a:solidFill>
              </a:rPr>
            </a:br>
            <a:r>
              <a:rPr lang="en-US" dirty="0">
                <a:solidFill>
                  <a:srgbClr val="7B093A"/>
                </a:solidFill>
              </a:rPr>
              <a:t>Try it out: E</a:t>
            </a:r>
            <a:r>
              <a:rPr lang="en-US" dirty="0"/>
              <a:t>xercise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029200"/>
          </a:xfrm>
        </p:spPr>
        <p:txBody>
          <a:bodyPr>
            <a:noAutofit/>
          </a:bodyPr>
          <a:lstStyle/>
          <a:p>
            <a:pPr marL="0" lvl="4" indent="0">
              <a:buNone/>
            </a:pPr>
            <a:r>
              <a:rPr lang="en-US" sz="8000" dirty="0">
                <a:hlinkClick r:id="rId3"/>
              </a:rPr>
              <a:t>https://tinyurl.com/2cnbb954</a:t>
            </a:r>
            <a:endParaRPr lang="en-US" sz="8000" dirty="0"/>
          </a:p>
          <a:p>
            <a:pPr marL="0" lvl="4" indent="0">
              <a:buNone/>
            </a:pPr>
            <a:endParaRPr lang="en-US" sz="8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31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7B093A"/>
                </a:solidFill>
              </a:rPr>
              <a:t>Organize</a:t>
            </a:r>
            <a:br>
              <a:rPr lang="en-US" dirty="0">
                <a:solidFill>
                  <a:srgbClr val="7B093A"/>
                </a:solidFill>
              </a:rPr>
            </a:br>
            <a:r>
              <a:rPr lang="en-US" dirty="0">
                <a:solidFill>
                  <a:srgbClr val="7B093A"/>
                </a:solidFill>
              </a:rPr>
              <a:t>Collections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15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178" y="1371600"/>
            <a:ext cx="3774251" cy="1198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Donut 12"/>
          <p:cNvSpPr/>
          <p:nvPr/>
        </p:nvSpPr>
        <p:spPr>
          <a:xfrm>
            <a:off x="90178" y="1791463"/>
            <a:ext cx="391886" cy="342137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5" t="47146"/>
          <a:stretch/>
        </p:blipFill>
        <p:spPr bwMode="auto">
          <a:xfrm>
            <a:off x="1115167" y="2390445"/>
            <a:ext cx="3435618" cy="1198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30204" y="3551302"/>
            <a:ext cx="3542900" cy="20732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8" name="Straight Arrow Connector 27"/>
          <p:cNvCxnSpPr>
            <a:cxnSpLocks/>
          </p:cNvCxnSpPr>
          <p:nvPr/>
        </p:nvCxnSpPr>
        <p:spPr>
          <a:xfrm flipH="1">
            <a:off x="547378" y="1747754"/>
            <a:ext cx="4939022" cy="233580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onut 29"/>
          <p:cNvSpPr/>
          <p:nvPr/>
        </p:nvSpPr>
        <p:spPr>
          <a:xfrm>
            <a:off x="1524000" y="2900365"/>
            <a:ext cx="915204" cy="306621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Donut 33"/>
          <p:cNvSpPr/>
          <p:nvPr/>
        </p:nvSpPr>
        <p:spPr>
          <a:xfrm>
            <a:off x="3200400" y="4596361"/>
            <a:ext cx="998262" cy="269800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>
            <a:cxnSpLocks/>
          </p:cNvCxnSpPr>
          <p:nvPr/>
        </p:nvCxnSpPr>
        <p:spPr>
          <a:xfrm>
            <a:off x="2271698" y="3206986"/>
            <a:ext cx="1049820" cy="1389375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724514" y="1307024"/>
            <a:ext cx="3938340" cy="1464231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1) Click on the Collections icon to organize your items. It will ask for a name. This can be anything you like. </a:t>
            </a:r>
          </a:p>
        </p:txBody>
      </p:sp>
      <p:cxnSp>
        <p:nvCxnSpPr>
          <p:cNvPr id="39" name="Straight Arrow Connector 38"/>
          <p:cNvCxnSpPr>
            <a:cxnSpLocks/>
          </p:cNvCxnSpPr>
          <p:nvPr/>
        </p:nvCxnSpPr>
        <p:spPr>
          <a:xfrm flipV="1">
            <a:off x="3864429" y="4960526"/>
            <a:ext cx="680904" cy="1211674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94" y="4660448"/>
            <a:ext cx="2362200" cy="184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0" name="Straight Arrow Connector 69"/>
          <p:cNvCxnSpPr>
            <a:cxnSpLocks/>
          </p:cNvCxnSpPr>
          <p:nvPr/>
        </p:nvCxnSpPr>
        <p:spPr>
          <a:xfrm>
            <a:off x="5692140" y="4996577"/>
            <a:ext cx="1089660" cy="1328023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304800" y="5328313"/>
            <a:ext cx="3654879" cy="1328023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2) Right-click on a collection to create a </a:t>
            </a:r>
            <a:r>
              <a:rPr lang="en-US" sz="2400" b="1" dirty="0"/>
              <a:t>sub</a:t>
            </a:r>
            <a:r>
              <a:rPr lang="en-US" sz="2400" dirty="0"/>
              <a:t>collection.</a:t>
            </a:r>
          </a:p>
        </p:txBody>
      </p:sp>
      <p:sp>
        <p:nvSpPr>
          <p:cNvPr id="23" name="Donut 33">
            <a:extLst>
              <a:ext uri="{FF2B5EF4-FFF2-40B4-BE49-F238E27FC236}">
                <a16:creationId xmlns:a16="http://schemas.microsoft.com/office/drawing/2014/main" id="{0A2FF0B4-6AE1-4408-AD9E-56BAEDD4AD98}"/>
              </a:ext>
            </a:extLst>
          </p:cNvPr>
          <p:cNvSpPr/>
          <p:nvPr/>
        </p:nvSpPr>
        <p:spPr>
          <a:xfrm>
            <a:off x="4343400" y="4608247"/>
            <a:ext cx="1371600" cy="361568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97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55704-4832-436D-9C98-E3A2C2701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7B093A"/>
                </a:solidFill>
              </a:rPr>
              <a:t>Organize</a:t>
            </a:r>
            <a:br>
              <a:rPr lang="en-US" dirty="0">
                <a:solidFill>
                  <a:srgbClr val="7B093A"/>
                </a:solidFill>
              </a:rPr>
            </a:br>
            <a:r>
              <a:rPr lang="en-US" dirty="0">
                <a:solidFill>
                  <a:srgbClr val="7B093A"/>
                </a:solidFill>
              </a:rPr>
              <a:t>Add to Collections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C4526-B262-4E6F-9407-BEEC3414D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My Library </a:t>
            </a:r>
            <a:r>
              <a:rPr lang="en-US" dirty="0"/>
              <a:t>will list everything, including items in the sub/collections under it.</a:t>
            </a:r>
          </a:p>
          <a:p>
            <a:r>
              <a:rPr lang="en-US" dirty="0"/>
              <a:t>Drag and drop items from the middle column to organize into different collections.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45849-945B-46E5-A058-87115804E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611EF5-466D-41B5-A813-287855CAD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" r="73333" b="74444"/>
          <a:stretch/>
        </p:blipFill>
        <p:spPr>
          <a:xfrm>
            <a:off x="1295400" y="3463020"/>
            <a:ext cx="6152422" cy="22179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3842C97-6640-419A-9AD0-BDDF2222B79A}"/>
              </a:ext>
            </a:extLst>
          </p:cNvPr>
          <p:cNvCxnSpPr>
            <a:cxnSpLocks/>
          </p:cNvCxnSpPr>
          <p:nvPr/>
        </p:nvCxnSpPr>
        <p:spPr>
          <a:xfrm flipH="1" flipV="1">
            <a:off x="2133600" y="4419601"/>
            <a:ext cx="1143000" cy="457199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CF7D7FA-A51A-4980-9250-DD6B12AE64F8}"/>
              </a:ext>
            </a:extLst>
          </p:cNvPr>
          <p:cNvSpPr txBox="1"/>
          <p:nvPr/>
        </p:nvSpPr>
        <p:spPr>
          <a:xfrm>
            <a:off x="1295400" y="5869608"/>
            <a:ext cx="6152422" cy="783193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Non-exclusive organization: </a:t>
            </a:r>
          </a:p>
          <a:p>
            <a:r>
              <a:rPr lang="en-US" sz="2000" dirty="0"/>
              <a:t>The </a:t>
            </a:r>
            <a:r>
              <a:rPr lang="en-US" sz="2000" i="1" dirty="0"/>
              <a:t>same item </a:t>
            </a:r>
            <a:r>
              <a:rPr lang="en-US" sz="2000" dirty="0"/>
              <a:t>can be put into different collections.</a:t>
            </a:r>
          </a:p>
        </p:txBody>
      </p:sp>
    </p:spTree>
    <p:extLst>
      <p:ext uri="{BB962C8B-B14F-4D97-AF65-F5344CB8AC3E}">
        <p14:creationId xmlns:p14="http://schemas.microsoft.com/office/powerpoint/2010/main" val="1427822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" y="3475038"/>
            <a:ext cx="9044651" cy="27546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7B093A"/>
                </a:solidFill>
              </a:rPr>
              <a:t>Organize</a:t>
            </a:r>
            <a:br>
              <a:rPr lang="en-US" dirty="0">
                <a:solidFill>
                  <a:srgbClr val="7B093A"/>
                </a:solidFill>
              </a:rPr>
            </a:br>
            <a:r>
              <a:rPr lang="en-US" dirty="0">
                <a:solidFill>
                  <a:srgbClr val="7B093A"/>
                </a:solidFill>
              </a:rPr>
              <a:t>Tags (Labels)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17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764236" y="5334000"/>
            <a:ext cx="99060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nut 11"/>
          <p:cNvSpPr/>
          <p:nvPr/>
        </p:nvSpPr>
        <p:spPr>
          <a:xfrm>
            <a:off x="6508255" y="3435857"/>
            <a:ext cx="533400" cy="435914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214149" y="2212242"/>
            <a:ext cx="1752600" cy="1600200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602477" y="2103489"/>
            <a:ext cx="3627124" cy="715089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(1) Click on an item and go to the </a:t>
            </a:r>
            <a:r>
              <a:rPr lang="en-US" b="1" dirty="0"/>
              <a:t>Tags</a:t>
            </a:r>
            <a:r>
              <a:rPr lang="en-US" dirty="0"/>
              <a:t> tab and select </a:t>
            </a:r>
            <a:r>
              <a:rPr lang="en-US" b="1" dirty="0"/>
              <a:t>Add</a:t>
            </a:r>
            <a:r>
              <a:rPr lang="en-US" dirty="0"/>
              <a:t>. 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56549" y="3871771"/>
            <a:ext cx="1679640" cy="1333651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>
          <a:xfrm flipH="1" flipV="1">
            <a:off x="1730394" y="6222712"/>
            <a:ext cx="636026" cy="395367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2259536" y="4681188"/>
            <a:ext cx="4746187" cy="129397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(2) Tags display at the bottom left column. Click on the tag to display tagged items.</a:t>
            </a:r>
          </a:p>
          <a:p>
            <a:endParaRPr lang="en-US" sz="1400" dirty="0"/>
          </a:p>
          <a:p>
            <a:r>
              <a:rPr lang="en-US" sz="1400" dirty="0"/>
              <a:t>Right-click on a tag to assign a color. You can drag &amp; drop items from the middle column to the tag. 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4747549" y="3653814"/>
            <a:ext cx="1760706" cy="113489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nut 11">
            <a:extLst>
              <a:ext uri="{FF2B5EF4-FFF2-40B4-BE49-F238E27FC236}">
                <a16:creationId xmlns:a16="http://schemas.microsoft.com/office/drawing/2014/main" id="{9D30F92C-C251-4541-943C-872F461ABD63}"/>
              </a:ext>
            </a:extLst>
          </p:cNvPr>
          <p:cNvSpPr/>
          <p:nvPr/>
        </p:nvSpPr>
        <p:spPr>
          <a:xfrm>
            <a:off x="2195091" y="3611079"/>
            <a:ext cx="342658" cy="338804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33">
            <a:extLst>
              <a:ext uri="{FF2B5EF4-FFF2-40B4-BE49-F238E27FC236}">
                <a16:creationId xmlns:a16="http://schemas.microsoft.com/office/drawing/2014/main" id="{C444B3D4-EBE5-4FA1-B3E4-FDF10FEF715E}"/>
              </a:ext>
            </a:extLst>
          </p:cNvPr>
          <p:cNvSpPr/>
          <p:nvPr/>
        </p:nvSpPr>
        <p:spPr>
          <a:xfrm>
            <a:off x="2259537" y="6405592"/>
            <a:ext cx="2160064" cy="34051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(3) This can search tags</a:t>
            </a:r>
          </a:p>
        </p:txBody>
      </p:sp>
      <p:sp>
        <p:nvSpPr>
          <p:cNvPr id="18" name="Donut 11">
            <a:extLst>
              <a:ext uri="{FF2B5EF4-FFF2-40B4-BE49-F238E27FC236}">
                <a16:creationId xmlns:a16="http://schemas.microsoft.com/office/drawing/2014/main" id="{5CB72C38-8CDD-4201-B789-B4818850D827}"/>
              </a:ext>
            </a:extLst>
          </p:cNvPr>
          <p:cNvSpPr/>
          <p:nvPr/>
        </p:nvSpPr>
        <p:spPr>
          <a:xfrm>
            <a:off x="152400" y="5990460"/>
            <a:ext cx="1600200" cy="239183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Donut 11">
            <a:extLst>
              <a:ext uri="{FF2B5EF4-FFF2-40B4-BE49-F238E27FC236}">
                <a16:creationId xmlns:a16="http://schemas.microsoft.com/office/drawing/2014/main" id="{9759DE07-AD6B-4271-9B9A-8C30F83E98E9}"/>
              </a:ext>
            </a:extLst>
          </p:cNvPr>
          <p:cNvSpPr/>
          <p:nvPr/>
        </p:nvSpPr>
        <p:spPr>
          <a:xfrm>
            <a:off x="471662" y="5189355"/>
            <a:ext cx="1258732" cy="23918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72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251FA0-68C9-4DF9-88C0-931C14257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577" y="3048000"/>
            <a:ext cx="6397223" cy="35123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7B093A"/>
                </a:solidFill>
              </a:rPr>
              <a:t>Organize</a:t>
            </a:r>
            <a:br>
              <a:rPr lang="en-US" dirty="0">
                <a:solidFill>
                  <a:srgbClr val="7B093A"/>
                </a:solidFill>
              </a:rPr>
            </a:br>
            <a:r>
              <a:rPr lang="en-US" dirty="0">
                <a:solidFill>
                  <a:srgbClr val="7B093A"/>
                </a:solidFill>
              </a:rPr>
              <a:t>Sort &amp; Display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18</a:t>
            </a:fld>
            <a:endParaRPr lang="en-US" dirty="0"/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H="1">
            <a:off x="2207966" y="2493972"/>
            <a:ext cx="106162" cy="935028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7543800" y="2341426"/>
            <a:ext cx="731472" cy="1176555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0D02B1-A98E-47A0-819F-914197DA9E37}"/>
              </a:ext>
            </a:extLst>
          </p:cNvPr>
          <p:cNvCxnSpPr>
            <a:cxnSpLocks/>
          </p:cNvCxnSpPr>
          <p:nvPr/>
        </p:nvCxnSpPr>
        <p:spPr>
          <a:xfrm>
            <a:off x="4207563" y="2493972"/>
            <a:ext cx="162089" cy="899694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56584" y="1929712"/>
            <a:ext cx="3988652" cy="715089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1) Middle column can be sorted by clicking on any of the headings. 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D4B5BF6-B6D7-4BC0-8F87-081768F66C03}"/>
              </a:ext>
            </a:extLst>
          </p:cNvPr>
          <p:cNvSpPr/>
          <p:nvPr/>
        </p:nvSpPr>
        <p:spPr>
          <a:xfrm>
            <a:off x="4726188" y="1685156"/>
            <a:ext cx="3950546" cy="10215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2) Headings can be displayed or hidden by the right-click menu in any heading.</a:t>
            </a:r>
          </a:p>
        </p:txBody>
      </p:sp>
      <p:sp>
        <p:nvSpPr>
          <p:cNvPr id="17" name="Donut 16">
            <a:extLst>
              <a:ext uri="{FF2B5EF4-FFF2-40B4-BE49-F238E27FC236}">
                <a16:creationId xmlns:a16="http://schemas.microsoft.com/office/drawing/2014/main" id="{BE547CF5-7AD7-4673-B590-48FE8CA37A25}"/>
              </a:ext>
            </a:extLst>
          </p:cNvPr>
          <p:cNvSpPr/>
          <p:nvPr/>
        </p:nvSpPr>
        <p:spPr>
          <a:xfrm flipV="1">
            <a:off x="1527577" y="3428996"/>
            <a:ext cx="4568424" cy="318939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Donut 16">
            <a:extLst>
              <a:ext uri="{FF2B5EF4-FFF2-40B4-BE49-F238E27FC236}">
                <a16:creationId xmlns:a16="http://schemas.microsoft.com/office/drawing/2014/main" id="{B5E49855-96B5-4E02-A3EE-4D765C13EED3}"/>
              </a:ext>
            </a:extLst>
          </p:cNvPr>
          <p:cNvSpPr/>
          <p:nvPr/>
        </p:nvSpPr>
        <p:spPr>
          <a:xfrm flipV="1">
            <a:off x="6096001" y="3517981"/>
            <a:ext cx="1828799" cy="307773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77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64100"/>
            <a:ext cx="8991600" cy="187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7B093A"/>
                </a:solidFill>
              </a:rPr>
              <a:t>Organize</a:t>
            </a:r>
            <a:br>
              <a:rPr lang="en-US" dirty="0">
                <a:solidFill>
                  <a:srgbClr val="7B093A"/>
                </a:solidFill>
              </a:rPr>
            </a:br>
            <a:r>
              <a:rPr lang="en-US" dirty="0">
                <a:solidFill>
                  <a:srgbClr val="7B093A"/>
                </a:solidFill>
              </a:rPr>
              <a:t>Notes &amp;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19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83821" y="3071592"/>
            <a:ext cx="1743355" cy="2262408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27176" y="5663682"/>
            <a:ext cx="3116424" cy="584718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3429002" y="3041849"/>
            <a:ext cx="1569874" cy="2368351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48470" y="1752600"/>
            <a:ext cx="4056830" cy="2009061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US" sz="2000" dirty="0"/>
              <a:t>Attach your own notes.</a:t>
            </a:r>
          </a:p>
          <a:p>
            <a:endParaRPr lang="en-US" sz="2000" dirty="0"/>
          </a:p>
          <a:p>
            <a:r>
              <a:rPr lang="en-US" b="1" dirty="0"/>
              <a:t>Standalone Note</a:t>
            </a:r>
            <a:r>
              <a:rPr lang="en-US" dirty="0"/>
              <a:t>—not associated with any item. </a:t>
            </a:r>
          </a:p>
          <a:p>
            <a:r>
              <a:rPr lang="en-US" b="1" dirty="0"/>
              <a:t>Child Note</a:t>
            </a:r>
            <a:r>
              <a:rPr lang="en-US" dirty="0"/>
              <a:t>—associated with the item currently selected.</a:t>
            </a:r>
          </a:p>
        </p:txBody>
      </p:sp>
      <p:sp>
        <p:nvSpPr>
          <p:cNvPr id="13" name="Donut 12"/>
          <p:cNvSpPr/>
          <p:nvPr/>
        </p:nvSpPr>
        <p:spPr>
          <a:xfrm>
            <a:off x="2598576" y="5304453"/>
            <a:ext cx="373224" cy="359229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3055776" y="5334001"/>
            <a:ext cx="373224" cy="329682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30486" y="1803918"/>
            <a:ext cx="4332514" cy="1328023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2) Attach full text PDFs, pictures, documents, URLs, any other files under each item. You can also drag and drop your computer files to a Zotero item.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810000" y="6248400"/>
            <a:ext cx="2057400" cy="304800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236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Zotero?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52496" y="1328928"/>
            <a:ext cx="7239000" cy="5105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82880" tIns="91440" rIns="182880" bIns="9144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1800" b="1" dirty="0">
                <a:solidFill>
                  <a:schemeClr val="tx2"/>
                </a:solidFill>
              </a:rPr>
              <a:t>Zotero [zoh-TAIR-oh]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800" b="1" dirty="0">
                <a:solidFill>
                  <a:schemeClr val="tx2"/>
                </a:solidFill>
              </a:rPr>
              <a:t>is a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800" b="1" dirty="0">
                <a:solidFill>
                  <a:schemeClr val="tx2"/>
                </a:solidFill>
              </a:rPr>
              <a:t>non-profit, open source, free &amp; easy to use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800" b="1" dirty="0">
                <a:solidFill>
                  <a:schemeClr val="tx2"/>
                </a:solidFill>
              </a:rPr>
              <a:t>reference manager to help you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>
                <a:solidFill>
                  <a:schemeClr val="tx2"/>
                </a:solidFill>
                <a:highlight>
                  <a:srgbClr val="FFFF00"/>
                </a:highlight>
              </a:rPr>
              <a:t>collect</a:t>
            </a:r>
            <a:r>
              <a:rPr lang="en-US" sz="3200" b="1" dirty="0">
                <a:solidFill>
                  <a:schemeClr val="tx2"/>
                </a:solidFill>
              </a:rPr>
              <a:t>, </a:t>
            </a:r>
            <a:r>
              <a:rPr lang="en-US" sz="3200" b="1" dirty="0">
                <a:solidFill>
                  <a:schemeClr val="tx2"/>
                </a:solidFill>
                <a:highlight>
                  <a:srgbClr val="00FFFF"/>
                </a:highlight>
              </a:rPr>
              <a:t>organize</a:t>
            </a:r>
            <a:r>
              <a:rPr lang="en-US" sz="3200" b="1" dirty="0">
                <a:solidFill>
                  <a:schemeClr val="tx2"/>
                </a:solidFill>
              </a:rPr>
              <a:t>, and </a:t>
            </a:r>
            <a:r>
              <a:rPr lang="en-US" sz="3200" b="1" dirty="0">
                <a:solidFill>
                  <a:schemeClr val="tx2"/>
                </a:solidFill>
                <a:highlight>
                  <a:srgbClr val="FF00FF"/>
                </a:highlight>
              </a:rPr>
              <a:t>cite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800" b="1" dirty="0">
                <a:solidFill>
                  <a:schemeClr val="tx2"/>
                </a:solidFill>
              </a:rPr>
              <a:t>your research sources.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800" b="1" dirty="0">
                <a:solidFill>
                  <a:schemeClr val="tx2"/>
                </a:solidFill>
              </a:rPr>
              <a:t>Download at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tx2"/>
                </a:solidFill>
                <a:hlinkClick r:id="rId3"/>
              </a:rPr>
              <a:t>http://www.zotero.org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400" dirty="0"/>
              <a:t>4 minute demo: </a:t>
            </a:r>
            <a:r>
              <a:rPr lang="en-US" sz="1400" dirty="0">
                <a:hlinkClick r:id="rId4"/>
              </a:rPr>
              <a:t>https://youtu.be/MosaefbcAqg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2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20832-79A7-4145-8DBB-32BDC71B0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7B093A"/>
                </a:solidFill>
              </a:rPr>
              <a:t>Organize</a:t>
            </a:r>
            <a:br>
              <a:rPr lang="en-US" dirty="0">
                <a:solidFill>
                  <a:srgbClr val="7B093A"/>
                </a:solidFill>
              </a:rPr>
            </a:br>
            <a:r>
              <a:rPr lang="en-US" dirty="0">
                <a:solidFill>
                  <a:srgbClr val="7B093A"/>
                </a:solidFill>
              </a:rPr>
              <a:t>Have PDF, Need Zotero Item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F3318-5017-4C1A-AF16-902A03CEA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You </a:t>
            </a:r>
            <a:r>
              <a:rPr lang="en-US" sz="1800" b="1" dirty="0"/>
              <a:t>cannot cite </a:t>
            </a:r>
            <a:r>
              <a:rPr lang="en-US" sz="1800" dirty="0"/>
              <a:t>a non-Zotero item, such as PDF file. To make it citable, drop it into Zotero. It will automatically perform #1-2.  If not, then right-click: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A7B1B-894C-4B02-96F8-D19E6B15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1FAA2-51BA-4EF2-9205-F8ECFC643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78" y="2733319"/>
            <a:ext cx="3669392" cy="31637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Donut 16">
            <a:extLst>
              <a:ext uri="{FF2B5EF4-FFF2-40B4-BE49-F238E27FC236}">
                <a16:creationId xmlns:a16="http://schemas.microsoft.com/office/drawing/2014/main" id="{D9624B6B-CE2C-4C38-928F-924CB0830874}"/>
              </a:ext>
            </a:extLst>
          </p:cNvPr>
          <p:cNvSpPr/>
          <p:nvPr/>
        </p:nvSpPr>
        <p:spPr>
          <a:xfrm flipV="1">
            <a:off x="1946570" y="5046340"/>
            <a:ext cx="1558630" cy="409813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A0A752-35D2-428A-993A-59F83E725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201" y="4371284"/>
            <a:ext cx="5095600" cy="23141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060648-9291-4DC0-AF80-9815327FADA8}"/>
              </a:ext>
            </a:extLst>
          </p:cNvPr>
          <p:cNvCxnSpPr>
            <a:cxnSpLocks/>
          </p:cNvCxnSpPr>
          <p:nvPr/>
        </p:nvCxnSpPr>
        <p:spPr>
          <a:xfrm flipV="1">
            <a:off x="3514215" y="4973710"/>
            <a:ext cx="612377" cy="181286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nut 16">
            <a:extLst>
              <a:ext uri="{FF2B5EF4-FFF2-40B4-BE49-F238E27FC236}">
                <a16:creationId xmlns:a16="http://schemas.microsoft.com/office/drawing/2014/main" id="{38D3B66C-CC34-44F3-ACC1-3D0AA9639834}"/>
              </a:ext>
            </a:extLst>
          </p:cNvPr>
          <p:cNvSpPr/>
          <p:nvPr/>
        </p:nvSpPr>
        <p:spPr>
          <a:xfrm flipV="1">
            <a:off x="6941729" y="4315218"/>
            <a:ext cx="2126071" cy="237024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8FAE443-94F1-4852-BCD3-E576ECC3A9FE}"/>
              </a:ext>
            </a:extLst>
          </p:cNvPr>
          <p:cNvCxnSpPr>
            <a:cxnSpLocks/>
          </p:cNvCxnSpPr>
          <p:nvPr/>
        </p:nvCxnSpPr>
        <p:spPr>
          <a:xfrm flipH="1">
            <a:off x="3429000" y="3988671"/>
            <a:ext cx="384470" cy="1057670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F1218765-1B91-4581-8913-57D5104611A2}"/>
              </a:ext>
            </a:extLst>
          </p:cNvPr>
          <p:cNvSpPr/>
          <p:nvPr/>
        </p:nvSpPr>
        <p:spPr>
          <a:xfrm>
            <a:off x="3514215" y="2336857"/>
            <a:ext cx="4191000" cy="1804749"/>
          </a:xfrm>
          <a:prstGeom prst="roundRect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US" sz="1600" i="1" dirty="0"/>
              <a:t>Retrieve Metadata </a:t>
            </a:r>
            <a:r>
              <a:rPr lang="en-US" sz="1600" dirty="0"/>
              <a:t>will extract data to guess what this PDF is </a:t>
            </a:r>
            <a:r>
              <a:rPr lang="en-US" sz="1000" dirty="0"/>
              <a:t>(Automate this feature: Top Menu &gt; Edit &gt; Preferences &gt; File Handling &gt; Automatically retrieve metadata for PDFs)</a:t>
            </a:r>
          </a:p>
          <a:p>
            <a:pPr marL="457200" indent="-457200">
              <a:buAutoNum type="arabicParenR"/>
            </a:pPr>
            <a:r>
              <a:rPr lang="en-US" sz="1600" i="1" dirty="0"/>
              <a:t>Create Parent Item </a:t>
            </a:r>
            <a:r>
              <a:rPr lang="en-US" sz="1600" dirty="0"/>
              <a:t>will let you </a:t>
            </a:r>
            <a:r>
              <a:rPr lang="en-US" sz="1600" b="1" dirty="0"/>
              <a:t>manually</a:t>
            </a:r>
            <a:r>
              <a:rPr lang="en-US" sz="1600" dirty="0"/>
              <a:t> enter the citation details if #1 doesn’t work.</a:t>
            </a: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05811472-8218-444D-A79B-87590165388E}"/>
              </a:ext>
            </a:extLst>
          </p:cNvPr>
          <p:cNvSpPr/>
          <p:nvPr/>
        </p:nvSpPr>
        <p:spPr>
          <a:xfrm>
            <a:off x="4571996" y="5419074"/>
            <a:ext cx="2459079" cy="646986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3) Review and revise as needed.</a:t>
            </a:r>
          </a:p>
        </p:txBody>
      </p:sp>
    </p:spTree>
    <p:extLst>
      <p:ext uri="{BB962C8B-B14F-4D97-AF65-F5344CB8AC3E}">
        <p14:creationId xmlns:p14="http://schemas.microsoft.com/office/powerpoint/2010/main" val="1439562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7B093A"/>
                </a:solidFill>
              </a:rPr>
              <a:t>Organize</a:t>
            </a:r>
            <a:br>
              <a:rPr lang="en-US" dirty="0">
                <a:solidFill>
                  <a:srgbClr val="7B093A"/>
                </a:solidFill>
              </a:rPr>
            </a:br>
            <a:r>
              <a:rPr lang="en-US" dirty="0">
                <a:solidFill>
                  <a:srgbClr val="7B093A"/>
                </a:solidFill>
              </a:rPr>
              <a:t>Find PDF to attach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21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DC4C24-5B81-4619-B93A-0A34DDDD7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47800"/>
            <a:ext cx="3962400" cy="51626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2" name="Donut 16">
            <a:extLst>
              <a:ext uri="{FF2B5EF4-FFF2-40B4-BE49-F238E27FC236}">
                <a16:creationId xmlns:a16="http://schemas.microsoft.com/office/drawing/2014/main" id="{66537A8C-C0C9-4F5F-ACD1-41803D630869}"/>
              </a:ext>
            </a:extLst>
          </p:cNvPr>
          <p:cNvSpPr/>
          <p:nvPr/>
        </p:nvSpPr>
        <p:spPr>
          <a:xfrm flipV="1">
            <a:off x="1600200" y="1759676"/>
            <a:ext cx="914400" cy="22860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Donut 16">
            <a:extLst>
              <a:ext uri="{FF2B5EF4-FFF2-40B4-BE49-F238E27FC236}">
                <a16:creationId xmlns:a16="http://schemas.microsoft.com/office/drawing/2014/main" id="{9E99B367-366C-44F7-AA94-4B4FFC851354}"/>
              </a:ext>
            </a:extLst>
          </p:cNvPr>
          <p:cNvSpPr/>
          <p:nvPr/>
        </p:nvSpPr>
        <p:spPr>
          <a:xfrm flipV="1">
            <a:off x="2133600" y="6366620"/>
            <a:ext cx="2590800" cy="33898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07E6C59E-F723-4233-9238-4437E5F504FD}"/>
              </a:ext>
            </a:extLst>
          </p:cNvPr>
          <p:cNvSpPr/>
          <p:nvPr/>
        </p:nvSpPr>
        <p:spPr>
          <a:xfrm>
            <a:off x="1078230" y="4998626"/>
            <a:ext cx="3276600" cy="1021556"/>
          </a:xfrm>
          <a:prstGeom prst="roundRect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1) The web translator added the website you used—even if there’s no full text.</a:t>
            </a:r>
          </a:p>
        </p:txBody>
      </p:sp>
      <p:sp>
        <p:nvSpPr>
          <p:cNvPr id="25" name="Donut 16">
            <a:extLst>
              <a:ext uri="{FF2B5EF4-FFF2-40B4-BE49-F238E27FC236}">
                <a16:creationId xmlns:a16="http://schemas.microsoft.com/office/drawing/2014/main" id="{FA2CED18-0A88-43E3-86D7-D4F1DB9D409E}"/>
              </a:ext>
            </a:extLst>
          </p:cNvPr>
          <p:cNvSpPr/>
          <p:nvPr/>
        </p:nvSpPr>
        <p:spPr>
          <a:xfrm flipV="1">
            <a:off x="1592580" y="1988276"/>
            <a:ext cx="1531620" cy="3810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EB1CC604-B42B-41EC-B540-3A6C8A1D8304}"/>
              </a:ext>
            </a:extLst>
          </p:cNvPr>
          <p:cNvSpPr/>
          <p:nvPr/>
        </p:nvSpPr>
        <p:spPr>
          <a:xfrm>
            <a:off x="4461696" y="1386871"/>
            <a:ext cx="4301304" cy="3098721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2) </a:t>
            </a:r>
            <a:r>
              <a:rPr lang="en-US" sz="2000" b="1" dirty="0"/>
              <a:t>Library Lookup</a:t>
            </a:r>
            <a:r>
              <a:rPr lang="en-US" sz="2000" dirty="0"/>
              <a:t>: Searches for the full text at UWest Library </a:t>
            </a:r>
            <a:r>
              <a:rPr lang="en-US" sz="1600" dirty="0"/>
              <a:t>(Setup: Open Preferences &gt; Advanced &gt; OpenURL &gt; North America &gt; </a:t>
            </a:r>
            <a:r>
              <a:rPr lang="en-US" sz="1600" i="1" dirty="0"/>
              <a:t>University of the West</a:t>
            </a:r>
            <a:r>
              <a:rPr lang="en-US" sz="1600" dirty="0"/>
              <a:t>.)</a:t>
            </a:r>
          </a:p>
          <a:p>
            <a:endParaRPr lang="en-US" sz="2800" dirty="0"/>
          </a:p>
          <a:p>
            <a:r>
              <a:rPr lang="en-US" sz="2000" b="1" dirty="0"/>
              <a:t>Google Scholar</a:t>
            </a:r>
            <a:r>
              <a:rPr lang="en-US" sz="2000" dirty="0"/>
              <a:t>: Searches for full text availability through </a:t>
            </a:r>
            <a:r>
              <a:rPr lang="en-US" sz="2000" dirty="0">
                <a:hlinkClick r:id="rId4"/>
              </a:rPr>
              <a:t>other websites &amp; related citations</a:t>
            </a:r>
            <a:r>
              <a:rPr lang="en-US" sz="2000" dirty="0"/>
              <a:t>.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9D58F10-FD4D-4721-A1D0-876E560E9743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1337496" y="1873976"/>
            <a:ext cx="262704" cy="3124650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B5D918A-DBFE-4190-B707-DD1640CC3B3A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3124200" y="1905000"/>
            <a:ext cx="1337496" cy="273776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397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7B093A"/>
                </a:solidFill>
              </a:rPr>
              <a:t>Organize</a:t>
            </a:r>
            <a:br>
              <a:rPr lang="en-US" dirty="0">
                <a:solidFill>
                  <a:srgbClr val="7B093A"/>
                </a:solidFill>
              </a:rPr>
            </a:br>
            <a:r>
              <a:rPr lang="en-US" dirty="0">
                <a:solidFill>
                  <a:srgbClr val="7B093A"/>
                </a:solidFill>
              </a:rPr>
              <a:t>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22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" y="3440427"/>
            <a:ext cx="9047713" cy="184277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5694905" y="2900853"/>
            <a:ext cx="457201" cy="840107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99705" y="1930267"/>
            <a:ext cx="1698172" cy="9009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Donut 12"/>
          <p:cNvSpPr/>
          <p:nvPr/>
        </p:nvSpPr>
        <p:spPr>
          <a:xfrm>
            <a:off x="5999705" y="1989719"/>
            <a:ext cx="254980" cy="25697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cxnSpLocks/>
            <a:stCxn id="13" idx="2"/>
          </p:cNvCxnSpPr>
          <p:nvPr/>
        </p:nvCxnSpPr>
        <p:spPr>
          <a:xfrm>
            <a:off x="6127195" y="2246694"/>
            <a:ext cx="94827" cy="463897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74222" y="2069474"/>
            <a:ext cx="114300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430556" y="1788572"/>
            <a:ext cx="1805348" cy="612934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2) Change to search </a:t>
            </a:r>
            <a:r>
              <a:rPr lang="en-US" sz="1400" b="1" dirty="0"/>
              <a:t>Everything</a:t>
            </a:r>
            <a:r>
              <a:rPr lang="en-US" sz="1600" dirty="0"/>
              <a:t>.</a:t>
            </a:r>
          </a:p>
        </p:txBody>
      </p:sp>
      <p:sp>
        <p:nvSpPr>
          <p:cNvPr id="11" name="Donut 10"/>
          <p:cNvSpPr/>
          <p:nvPr/>
        </p:nvSpPr>
        <p:spPr>
          <a:xfrm>
            <a:off x="4267200" y="3962400"/>
            <a:ext cx="1650022" cy="252587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1B8DD6-BEC5-4850-AB0B-E866A6839B3E}"/>
              </a:ext>
            </a:extLst>
          </p:cNvPr>
          <p:cNvCxnSpPr>
            <a:cxnSpLocks/>
          </p:cNvCxnSpPr>
          <p:nvPr/>
        </p:nvCxnSpPr>
        <p:spPr>
          <a:xfrm>
            <a:off x="5618705" y="4768454"/>
            <a:ext cx="2155372" cy="252587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FEF6593-E63C-46A5-BD79-FE432C8DCB2A}"/>
              </a:ext>
            </a:extLst>
          </p:cNvPr>
          <p:cNvCxnSpPr>
            <a:cxnSpLocks/>
          </p:cNvCxnSpPr>
          <p:nvPr/>
        </p:nvCxnSpPr>
        <p:spPr>
          <a:xfrm flipH="1">
            <a:off x="1003163" y="2434789"/>
            <a:ext cx="653142" cy="1828800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2312" y="1788572"/>
            <a:ext cx="3167985" cy="1770698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Zotero contents, including attached PDFs, can be searched. </a:t>
            </a:r>
          </a:p>
          <a:p>
            <a:endParaRPr lang="en-US" sz="1400" dirty="0"/>
          </a:p>
          <a:p>
            <a:r>
              <a:rPr lang="en-US" sz="1400" dirty="0"/>
              <a:t>1) Make sure you have selected the correct collection to search at the left column (</a:t>
            </a:r>
            <a:r>
              <a:rPr lang="en-US" sz="1400" b="1" dirty="0"/>
              <a:t>My Library </a:t>
            </a:r>
            <a:r>
              <a:rPr lang="en-US" sz="1400" dirty="0"/>
              <a:t>has every item).</a:t>
            </a:r>
          </a:p>
        </p:txBody>
      </p:sp>
      <p:sp>
        <p:nvSpPr>
          <p:cNvPr id="27" name="Donut 10">
            <a:extLst>
              <a:ext uri="{FF2B5EF4-FFF2-40B4-BE49-F238E27FC236}">
                <a16:creationId xmlns:a16="http://schemas.microsoft.com/office/drawing/2014/main" id="{DBB8625F-026B-4B97-85FA-B616AA2692C5}"/>
              </a:ext>
            </a:extLst>
          </p:cNvPr>
          <p:cNvSpPr/>
          <p:nvPr/>
        </p:nvSpPr>
        <p:spPr>
          <a:xfrm>
            <a:off x="7774077" y="4768454"/>
            <a:ext cx="816428" cy="33694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15">
            <a:extLst>
              <a:ext uri="{FF2B5EF4-FFF2-40B4-BE49-F238E27FC236}">
                <a16:creationId xmlns:a16="http://schemas.microsoft.com/office/drawing/2014/main" id="{BC7E236D-3F66-47BD-B668-6E0FBC329103}"/>
              </a:ext>
            </a:extLst>
          </p:cNvPr>
          <p:cNvSpPr/>
          <p:nvPr/>
        </p:nvSpPr>
        <p:spPr>
          <a:xfrm>
            <a:off x="5029200" y="5442364"/>
            <a:ext cx="2567348" cy="102155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3) The results will display in the middle column.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841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E52525-6983-4473-A7E5-E5C8F3C3D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199" y="5105400"/>
            <a:ext cx="2321024" cy="15197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7B093A"/>
                </a:solidFill>
              </a:rPr>
              <a:t>Organize</a:t>
            </a:r>
            <a:br>
              <a:rPr lang="en-US" dirty="0">
                <a:solidFill>
                  <a:srgbClr val="7B093A"/>
                </a:solidFill>
              </a:rPr>
            </a:br>
            <a:r>
              <a:rPr lang="en-US" dirty="0">
                <a:solidFill>
                  <a:srgbClr val="7B093A"/>
                </a:solidFill>
              </a:rPr>
              <a:t>Duplicate Items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23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4C6D08-FDE9-4740-9FED-4A8448F62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6" y="1752600"/>
            <a:ext cx="8534400" cy="20142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9" name="Right Brace 18">
            <a:extLst>
              <a:ext uri="{FF2B5EF4-FFF2-40B4-BE49-F238E27FC236}">
                <a16:creationId xmlns:a16="http://schemas.microsoft.com/office/drawing/2014/main" id="{D1B1CA57-6763-45D7-936E-CC3E144FB371}"/>
              </a:ext>
            </a:extLst>
          </p:cNvPr>
          <p:cNvSpPr/>
          <p:nvPr/>
        </p:nvSpPr>
        <p:spPr>
          <a:xfrm rot="10800000">
            <a:off x="2209800" y="2514597"/>
            <a:ext cx="304800" cy="1066801"/>
          </a:xfrm>
          <a:prstGeom prst="rightBrace">
            <a:avLst>
              <a:gd name="adj1" fmla="val 39875"/>
              <a:gd name="adj2" fmla="val 33335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B12F2067-84B1-4A3F-AB6E-EC94F98D84CC}"/>
              </a:ext>
            </a:extLst>
          </p:cNvPr>
          <p:cNvSpPr/>
          <p:nvPr/>
        </p:nvSpPr>
        <p:spPr>
          <a:xfrm rot="10800000">
            <a:off x="6172200" y="2226298"/>
            <a:ext cx="304800" cy="1355100"/>
          </a:xfrm>
          <a:prstGeom prst="rightBrace">
            <a:avLst>
              <a:gd name="adj1" fmla="val 39875"/>
              <a:gd name="adj2" fmla="val 63700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85AAA468-6835-47E4-B403-0F8B25A9E6BF}"/>
              </a:ext>
            </a:extLst>
          </p:cNvPr>
          <p:cNvSpPr/>
          <p:nvPr/>
        </p:nvSpPr>
        <p:spPr>
          <a:xfrm>
            <a:off x="723897" y="3429000"/>
            <a:ext cx="2971804" cy="919401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1) Duplicate items can be merged if they are the same </a:t>
            </a:r>
            <a:r>
              <a:rPr lang="en-US" sz="1600" i="1" dirty="0"/>
              <a:t>Item Type</a:t>
            </a:r>
            <a:r>
              <a:rPr lang="en-US" sz="1600" dirty="0"/>
              <a:t>.</a:t>
            </a:r>
          </a:p>
        </p:txBody>
      </p:sp>
      <p:sp>
        <p:nvSpPr>
          <p:cNvPr id="23" name="Donut 12">
            <a:extLst>
              <a:ext uri="{FF2B5EF4-FFF2-40B4-BE49-F238E27FC236}">
                <a16:creationId xmlns:a16="http://schemas.microsoft.com/office/drawing/2014/main" id="{6D2D17EE-E668-4541-AD60-2294F5B74AC1}"/>
              </a:ext>
            </a:extLst>
          </p:cNvPr>
          <p:cNvSpPr/>
          <p:nvPr/>
        </p:nvSpPr>
        <p:spPr>
          <a:xfrm>
            <a:off x="6324600" y="2226298"/>
            <a:ext cx="2464778" cy="364502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E2B16AF-9854-49EF-9A70-C41F14E4A7B2}"/>
              </a:ext>
            </a:extLst>
          </p:cNvPr>
          <p:cNvSpPr/>
          <p:nvPr/>
        </p:nvSpPr>
        <p:spPr>
          <a:xfrm>
            <a:off x="4811738" y="3710583"/>
            <a:ext cx="3977640" cy="163449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2) Best practice is to merge so you don’t have to do corrections, attachments, etc. twice, and there is no confusion about which one to cite.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54119B-D288-4B5B-A8A0-8F0416F846C7}"/>
              </a:ext>
            </a:extLst>
          </p:cNvPr>
          <p:cNvSpPr/>
          <p:nvPr/>
        </p:nvSpPr>
        <p:spPr>
          <a:xfrm>
            <a:off x="354622" y="4800600"/>
            <a:ext cx="2286004" cy="177069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3) To just delete instead: </a:t>
            </a:r>
          </a:p>
          <a:p>
            <a:endParaRPr lang="en-US" sz="1400" dirty="0"/>
          </a:p>
          <a:p>
            <a:r>
              <a:rPr lang="en-US" sz="1400" dirty="0"/>
              <a:t>Right-click on item &gt; Move Item to Trash</a:t>
            </a:r>
          </a:p>
          <a:p>
            <a:endParaRPr lang="en-US" sz="1400" dirty="0"/>
          </a:p>
          <a:p>
            <a:r>
              <a:rPr lang="en-US" sz="1400" dirty="0"/>
              <a:t>Or DELETE key on keyboard.</a:t>
            </a:r>
          </a:p>
        </p:txBody>
      </p:sp>
    </p:spTree>
    <p:extLst>
      <p:ext uri="{BB962C8B-B14F-4D97-AF65-F5344CB8AC3E}">
        <p14:creationId xmlns:p14="http://schemas.microsoft.com/office/powerpoint/2010/main" val="2206421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48070-DDB4-4FE3-8B43-0DE68F639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7B093A"/>
                </a:solidFill>
              </a:rPr>
              <a:t>Organize</a:t>
            </a:r>
            <a:br>
              <a:rPr lang="en-US" dirty="0">
                <a:solidFill>
                  <a:srgbClr val="7B093A"/>
                </a:solidFill>
              </a:rPr>
            </a:br>
            <a:r>
              <a:rPr lang="en-US" dirty="0">
                <a:solidFill>
                  <a:srgbClr val="7B093A"/>
                </a:solidFill>
              </a:rPr>
              <a:t>Import Bibliography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7238C-2623-41B7-8A10-C4537F5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876800"/>
          </a:xfrm>
        </p:spPr>
        <p:txBody>
          <a:bodyPr/>
          <a:lstStyle/>
          <a:p>
            <a:r>
              <a:rPr lang="en-US" dirty="0"/>
              <a:t>Copy any bibliography.</a:t>
            </a:r>
          </a:p>
          <a:p>
            <a:r>
              <a:rPr lang="en-US" dirty="0"/>
              <a:t>Paste into </a:t>
            </a:r>
            <a:r>
              <a:rPr lang="en-US" dirty="0">
                <a:hlinkClick r:id="rId2"/>
              </a:rPr>
              <a:t>https://anystyle.io/</a:t>
            </a:r>
            <a:r>
              <a:rPr lang="en-US" dirty="0"/>
              <a:t> to convert.</a:t>
            </a:r>
          </a:p>
          <a:p>
            <a:r>
              <a:rPr lang="en-US" dirty="0"/>
              <a:t>Save BibTeX file.</a:t>
            </a:r>
          </a:p>
          <a:p>
            <a:r>
              <a:rPr lang="en-US" b="1" dirty="0"/>
              <a:t>Import</a:t>
            </a:r>
            <a:r>
              <a:rPr lang="en-US" dirty="0"/>
              <a:t> BibTeX file.</a:t>
            </a:r>
          </a:p>
          <a:p>
            <a:r>
              <a:rPr lang="en-US" dirty="0"/>
              <a:t>Review &amp; revise.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26155-10AD-4BB5-9709-8396D108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58D353-F734-432D-8B6F-52B7383CA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825" y="721531"/>
            <a:ext cx="3001975" cy="13916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CE4EAA-FF9A-41E3-B242-DCEDF2C74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202474"/>
            <a:ext cx="3262908" cy="18758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6A3A38-E7D2-495F-BAF9-B488B20E2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036" y="4204242"/>
            <a:ext cx="2008584" cy="11139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1DA03F-2BD3-4D33-B1CC-27D9D3B0AF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3429" y="4724647"/>
            <a:ext cx="2444371" cy="19984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6C6303-6B0F-40B6-9FD9-E963F86FCCB5}"/>
              </a:ext>
            </a:extLst>
          </p:cNvPr>
          <p:cNvCxnSpPr>
            <a:cxnSpLocks/>
          </p:cNvCxnSpPr>
          <p:nvPr/>
        </p:nvCxnSpPr>
        <p:spPr>
          <a:xfrm>
            <a:off x="6423812" y="1539790"/>
            <a:ext cx="281788" cy="1563368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2DCEF97-ADE4-4F2D-9E1C-BE1D5DD8A676}"/>
              </a:ext>
            </a:extLst>
          </p:cNvPr>
          <p:cNvCxnSpPr>
            <a:cxnSpLocks/>
          </p:cNvCxnSpPr>
          <p:nvPr/>
        </p:nvCxnSpPr>
        <p:spPr>
          <a:xfrm flipH="1">
            <a:off x="5638800" y="4078334"/>
            <a:ext cx="838202" cy="798466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E220C6-AED4-4D7F-A150-797603DE7C45}"/>
              </a:ext>
            </a:extLst>
          </p:cNvPr>
          <p:cNvCxnSpPr>
            <a:cxnSpLocks/>
          </p:cNvCxnSpPr>
          <p:nvPr/>
        </p:nvCxnSpPr>
        <p:spPr>
          <a:xfrm>
            <a:off x="5638800" y="5318210"/>
            <a:ext cx="1219200" cy="733411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nut 12">
            <a:extLst>
              <a:ext uri="{FF2B5EF4-FFF2-40B4-BE49-F238E27FC236}">
                <a16:creationId xmlns:a16="http://schemas.microsoft.com/office/drawing/2014/main" id="{83140946-178B-46D1-8FA0-3BEF141B8448}"/>
              </a:ext>
            </a:extLst>
          </p:cNvPr>
          <p:cNvSpPr/>
          <p:nvPr/>
        </p:nvSpPr>
        <p:spPr>
          <a:xfrm>
            <a:off x="5321636" y="4931142"/>
            <a:ext cx="545764" cy="364502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Donut 12">
            <a:extLst>
              <a:ext uri="{FF2B5EF4-FFF2-40B4-BE49-F238E27FC236}">
                <a16:creationId xmlns:a16="http://schemas.microsoft.com/office/drawing/2014/main" id="{1631CDD7-202A-485D-BAE0-0983ADA4D62D}"/>
              </a:ext>
            </a:extLst>
          </p:cNvPr>
          <p:cNvSpPr/>
          <p:nvPr/>
        </p:nvSpPr>
        <p:spPr>
          <a:xfrm>
            <a:off x="6873240" y="5869370"/>
            <a:ext cx="545764" cy="364502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46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7B093A"/>
                </a:solidFill>
              </a:rPr>
              <a:t>Collect</a:t>
            </a:r>
            <a:br>
              <a:rPr lang="en-US" dirty="0">
                <a:solidFill>
                  <a:srgbClr val="7B093A"/>
                </a:solidFill>
              </a:rPr>
            </a:br>
            <a:r>
              <a:rPr lang="en-US" dirty="0">
                <a:solidFill>
                  <a:srgbClr val="7B093A"/>
                </a:solidFill>
              </a:rPr>
              <a:t>Try it out: E</a:t>
            </a:r>
            <a:r>
              <a:rPr lang="en-US" dirty="0"/>
              <a:t>xercise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029200"/>
          </a:xfrm>
        </p:spPr>
        <p:txBody>
          <a:bodyPr>
            <a:noAutofit/>
          </a:bodyPr>
          <a:lstStyle/>
          <a:p>
            <a:pPr marL="0" lvl="4" indent="0">
              <a:buNone/>
            </a:pPr>
            <a:r>
              <a:rPr lang="en-US" sz="8200" dirty="0">
                <a:hlinkClick r:id="rId3"/>
              </a:rPr>
              <a:t>https://tinyurl.com/t5ja7v8s</a:t>
            </a:r>
            <a:r>
              <a:rPr lang="en-US" sz="82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6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573DEB-41B2-4F36-AEA5-05A0A39AA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28" y="1650016"/>
            <a:ext cx="8584572" cy="38048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7B093A"/>
                </a:solidFill>
              </a:rPr>
              <a:t>Cite</a:t>
            </a:r>
            <a:br>
              <a:rPr lang="en-US" sz="3600" dirty="0">
                <a:solidFill>
                  <a:srgbClr val="7B093A"/>
                </a:solidFill>
              </a:rPr>
            </a:br>
            <a:r>
              <a:rPr lang="en-US" dirty="0">
                <a:solidFill>
                  <a:srgbClr val="7B093A"/>
                </a:solidFill>
              </a:rPr>
              <a:t>Cite as you write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26</a:t>
            </a:fld>
            <a:endParaRPr lang="en-US" dirty="0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457196" y="3186798"/>
            <a:ext cx="0" cy="2452002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H="1" flipV="1">
            <a:off x="1844040" y="3150421"/>
            <a:ext cx="1432560" cy="1573979"/>
          </a:xfrm>
          <a:prstGeom prst="straightConnector1">
            <a:avLst/>
          </a:prstGeom>
          <a:ln w="7620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1252844" y="1851611"/>
            <a:ext cx="649260" cy="53086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47948" y="5387860"/>
            <a:ext cx="2179313" cy="1191816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1) Inserts in-text citation in the style you chose for this paper.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65609" y="1391911"/>
            <a:ext cx="2971800" cy="64698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2) Generates bibliography of all the items used in #1.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32209" y="3691261"/>
            <a:ext cx="2677791" cy="71508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3) Insert text from any standalone/child note.</a:t>
            </a:r>
          </a:p>
        </p:txBody>
      </p:sp>
      <p:sp>
        <p:nvSpPr>
          <p:cNvPr id="33" name="Rounded Rectangle 9">
            <a:extLst>
              <a:ext uri="{FF2B5EF4-FFF2-40B4-BE49-F238E27FC236}">
                <a16:creationId xmlns:a16="http://schemas.microsoft.com/office/drawing/2014/main" id="{1FD525C8-3C33-404F-91F9-EDD1FB28F517}"/>
              </a:ext>
            </a:extLst>
          </p:cNvPr>
          <p:cNvSpPr/>
          <p:nvPr/>
        </p:nvSpPr>
        <p:spPr>
          <a:xfrm>
            <a:off x="4194177" y="2618587"/>
            <a:ext cx="4495794" cy="2247424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4) (a) Change citation style.</a:t>
            </a:r>
          </a:p>
          <a:p>
            <a:endParaRPr lang="en-US" dirty="0"/>
          </a:p>
          <a:p>
            <a:r>
              <a:rPr lang="en-US" dirty="0"/>
              <a:t>(b) Get changes made in Zotero app.</a:t>
            </a:r>
          </a:p>
          <a:p>
            <a:endParaRPr lang="en-US" dirty="0"/>
          </a:p>
          <a:p>
            <a:r>
              <a:rPr lang="en-US" dirty="0"/>
              <a:t>(c) Remove Zotero’s control. Recommend saving a Zotero version before unlinking.</a:t>
            </a: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EDAFDB0A-DD07-4B9C-A459-57C14EDD4185}"/>
              </a:ext>
            </a:extLst>
          </p:cNvPr>
          <p:cNvSpPr/>
          <p:nvPr/>
        </p:nvSpPr>
        <p:spPr>
          <a:xfrm>
            <a:off x="3810000" y="2438400"/>
            <a:ext cx="304800" cy="919401"/>
          </a:xfrm>
          <a:prstGeom prst="leftBrace">
            <a:avLst>
              <a:gd name="adj1" fmla="val 43333"/>
              <a:gd name="adj2" fmla="val 35081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ame 35">
            <a:extLst>
              <a:ext uri="{FF2B5EF4-FFF2-40B4-BE49-F238E27FC236}">
                <a16:creationId xmlns:a16="http://schemas.microsoft.com/office/drawing/2014/main" id="{79552877-20F8-4126-B96F-0C4BE0122F48}"/>
              </a:ext>
            </a:extLst>
          </p:cNvPr>
          <p:cNvSpPr/>
          <p:nvPr/>
        </p:nvSpPr>
        <p:spPr>
          <a:xfrm>
            <a:off x="5943600" y="1851611"/>
            <a:ext cx="838200" cy="53086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39132A9-62DE-49BE-B11B-B33E28F3BDE4}"/>
              </a:ext>
            </a:extLst>
          </p:cNvPr>
          <p:cNvCxnSpPr>
            <a:cxnSpLocks/>
          </p:cNvCxnSpPr>
          <p:nvPr/>
        </p:nvCxnSpPr>
        <p:spPr>
          <a:xfrm>
            <a:off x="6362700" y="1357884"/>
            <a:ext cx="0" cy="49372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041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929" y="1650926"/>
            <a:ext cx="7086600" cy="4945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7B093A"/>
                </a:solidFill>
              </a:rPr>
              <a:t>Cite</a:t>
            </a:r>
            <a:br>
              <a:rPr lang="en-US" sz="3600" dirty="0">
                <a:solidFill>
                  <a:srgbClr val="7B093A"/>
                </a:solidFill>
              </a:rPr>
            </a:br>
            <a:r>
              <a:rPr lang="en-US" dirty="0"/>
              <a:t>Add/Edit Citation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27</a:t>
            </a:fld>
            <a:endParaRPr lang="en-US" dirty="0"/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4051429" y="4018683"/>
            <a:ext cx="97971" cy="1045777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nut 13"/>
          <p:cNvSpPr/>
          <p:nvPr/>
        </p:nvSpPr>
        <p:spPr>
          <a:xfrm>
            <a:off x="1768929" y="2420220"/>
            <a:ext cx="795025" cy="1237380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2981572" y="5475023"/>
            <a:ext cx="0" cy="674732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nut 18"/>
          <p:cNvSpPr/>
          <p:nvPr/>
        </p:nvSpPr>
        <p:spPr>
          <a:xfrm>
            <a:off x="8237765" y="4623670"/>
            <a:ext cx="429985" cy="387350"/>
          </a:xfrm>
          <a:prstGeom prst="donut">
            <a:avLst>
              <a:gd name="adj" fmla="val 1053"/>
            </a:avLst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cxnSpLocks/>
            <a:stCxn id="14" idx="3"/>
            <a:endCxn id="19" idx="2"/>
          </p:cNvCxnSpPr>
          <p:nvPr/>
        </p:nvCxnSpPr>
        <p:spPr>
          <a:xfrm>
            <a:off x="2563954" y="3038910"/>
            <a:ext cx="5673811" cy="1778435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2116735" y="5326786"/>
            <a:ext cx="755160" cy="504706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26940" y="5064460"/>
            <a:ext cx="2117271" cy="156638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(3) </a:t>
            </a:r>
            <a:r>
              <a:rPr lang="en-US" sz="1400" dirty="0"/>
              <a:t>Type the title or author. It will list matching Zotero items. </a:t>
            </a:r>
          </a:p>
          <a:p>
            <a:endParaRPr lang="en-US" sz="1400" dirty="0"/>
          </a:p>
          <a:p>
            <a:r>
              <a:rPr lang="en-US" sz="1400" dirty="0"/>
              <a:t>Click the source.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074349" y="2743133"/>
            <a:ext cx="3257550" cy="1634490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(1) Click Add/Edit Citation. In a new document, it will ask which style you want. It will add the footnote number or parenthesis.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563954" y="3826483"/>
            <a:ext cx="2227992" cy="715089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(2) The red search bar will pop-up.</a:t>
            </a:r>
          </a:p>
        </p:txBody>
      </p:sp>
    </p:spTree>
    <p:extLst>
      <p:ext uri="{BB962C8B-B14F-4D97-AF65-F5344CB8AC3E}">
        <p14:creationId xmlns:p14="http://schemas.microsoft.com/office/powerpoint/2010/main" val="1503607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7B093A"/>
                </a:solidFill>
              </a:rPr>
              <a:t>Cite</a:t>
            </a:r>
            <a:br>
              <a:rPr lang="en-US" sz="3600" dirty="0">
                <a:solidFill>
                  <a:srgbClr val="7B093A"/>
                </a:solidFill>
              </a:rPr>
            </a:br>
            <a:r>
              <a:rPr lang="en-US" dirty="0"/>
              <a:t>Add/Edit Citation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28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0" y="1676400"/>
            <a:ext cx="5595773" cy="48223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Donut 6"/>
          <p:cNvSpPr/>
          <p:nvPr/>
        </p:nvSpPr>
        <p:spPr>
          <a:xfrm>
            <a:off x="3121935" y="4425675"/>
            <a:ext cx="1399655" cy="176571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4351385" y="4602246"/>
            <a:ext cx="6840" cy="581645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78669" y="1573726"/>
            <a:ext cx="2667000" cy="2247424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1) To add the page#: Click on the blue item. </a:t>
            </a:r>
          </a:p>
          <a:p>
            <a:endParaRPr lang="en-US" sz="1400" dirty="0"/>
          </a:p>
          <a:p>
            <a:r>
              <a:rPr lang="en-US" sz="1400" dirty="0"/>
              <a:t>Type the page# and hit </a:t>
            </a:r>
            <a:r>
              <a:rPr lang="en-US" sz="1400" i="1" dirty="0"/>
              <a:t>Enter/Return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r>
              <a:rPr lang="en-US" sz="1400" dirty="0"/>
              <a:t>When there is no other source to add, hit </a:t>
            </a:r>
            <a:r>
              <a:rPr lang="en-US" sz="1400" i="1" dirty="0"/>
              <a:t>Enter/Return </a:t>
            </a:r>
            <a:r>
              <a:rPr lang="en-US" sz="1400" dirty="0"/>
              <a:t>again.</a:t>
            </a:r>
          </a:p>
        </p:txBody>
      </p:sp>
      <p:sp>
        <p:nvSpPr>
          <p:cNvPr id="9" name="Donut 8"/>
          <p:cNvSpPr/>
          <p:nvPr/>
        </p:nvSpPr>
        <p:spPr>
          <a:xfrm>
            <a:off x="3584330" y="5181600"/>
            <a:ext cx="515930" cy="257752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t="23184" b="1"/>
          <a:stretch/>
        </p:blipFill>
        <p:spPr bwMode="auto">
          <a:xfrm>
            <a:off x="7021800" y="3720541"/>
            <a:ext cx="995654" cy="2926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4100260" y="5439352"/>
            <a:ext cx="3150140" cy="1080651"/>
          </a:xfrm>
          <a:prstGeom prst="straightConnector1">
            <a:avLst/>
          </a:prstGeom>
          <a:ln w="76200">
            <a:solidFill>
              <a:schemeClr val="accent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542110" y="5743320"/>
            <a:ext cx="2221725" cy="57888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2) If page number is not the best identifier.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F7A97D3-5307-428D-865A-73A1651F0B11}"/>
              </a:ext>
            </a:extLst>
          </p:cNvPr>
          <p:cNvCxnSpPr>
            <a:cxnSpLocks/>
          </p:cNvCxnSpPr>
          <p:nvPr/>
        </p:nvCxnSpPr>
        <p:spPr>
          <a:xfrm flipH="1">
            <a:off x="5029496" y="3192638"/>
            <a:ext cx="228304" cy="1283616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75232ABA-8AF8-4A86-A913-56991D19345A}"/>
              </a:ext>
            </a:extLst>
          </p:cNvPr>
          <p:cNvSpPr/>
          <p:nvPr/>
        </p:nvSpPr>
        <p:spPr>
          <a:xfrm>
            <a:off x="3971803" y="1947938"/>
            <a:ext cx="2876216" cy="200906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3) To add another item in the same footnote/parenthesis: Continuing typing in red search bar.</a:t>
            </a:r>
          </a:p>
          <a:p>
            <a:endParaRPr lang="en-US" sz="1400" dirty="0"/>
          </a:p>
          <a:p>
            <a:r>
              <a:rPr lang="en-US" sz="1400" dirty="0"/>
              <a:t>When all items are listed, hit </a:t>
            </a:r>
            <a:r>
              <a:rPr lang="en-US" sz="1400" i="1" dirty="0"/>
              <a:t>Enter/Return </a:t>
            </a:r>
            <a:r>
              <a:rPr lang="en-US" sz="1400" dirty="0"/>
              <a:t>to complete the footnote.</a:t>
            </a:r>
          </a:p>
        </p:txBody>
      </p:sp>
    </p:spTree>
    <p:extLst>
      <p:ext uri="{BB962C8B-B14F-4D97-AF65-F5344CB8AC3E}">
        <p14:creationId xmlns:p14="http://schemas.microsoft.com/office/powerpoint/2010/main" val="1747802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6038" y="2412490"/>
            <a:ext cx="3011397" cy="9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nut 6"/>
          <p:cNvSpPr/>
          <p:nvPr/>
        </p:nvSpPr>
        <p:spPr>
          <a:xfrm>
            <a:off x="1232290" y="2965888"/>
            <a:ext cx="1587110" cy="294972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7B093A"/>
                </a:solidFill>
              </a:rPr>
              <a:t>Cite</a:t>
            </a:r>
            <a:br>
              <a:rPr lang="en-US" sz="3600" dirty="0">
                <a:solidFill>
                  <a:srgbClr val="7B093A"/>
                </a:solidFill>
              </a:rPr>
            </a:br>
            <a:r>
              <a:rPr lang="en-US" dirty="0"/>
              <a:t>Add/Edit Citation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29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57196" y="1503329"/>
            <a:ext cx="4285026" cy="919401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1) To choose from the organizers, click on </a:t>
            </a:r>
            <a:r>
              <a:rPr lang="en-US" sz="1600" dirty="0">
                <a:solidFill>
                  <a:srgbClr val="FF0000"/>
                </a:solidFill>
              </a:rPr>
              <a:t>Z</a:t>
            </a:r>
            <a:r>
              <a:rPr lang="en-US" sz="1600" dirty="0"/>
              <a:t> to see </a:t>
            </a:r>
            <a:r>
              <a:rPr lang="en-US" sz="1600" b="1" dirty="0"/>
              <a:t>Classic View</a:t>
            </a:r>
            <a:r>
              <a:rPr lang="en-US" sz="1600" dirty="0"/>
              <a:t>. Pick the item and put the page number.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4638675" cy="28520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1088557" y="3473226"/>
            <a:ext cx="287466" cy="591435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2971800" y="4648200"/>
            <a:ext cx="569391" cy="1121243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6">
            <a:extLst>
              <a:ext uri="{FF2B5EF4-FFF2-40B4-BE49-F238E27FC236}">
                <a16:creationId xmlns:a16="http://schemas.microsoft.com/office/drawing/2014/main" id="{4F097CEA-49E6-46E6-857C-97143038D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29" y="4428912"/>
            <a:ext cx="2886824" cy="22252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1EDDA25-ACED-48DE-B0C7-01CBBEDE8EA0}"/>
              </a:ext>
            </a:extLst>
          </p:cNvPr>
          <p:cNvCxnSpPr/>
          <p:nvPr/>
        </p:nvCxnSpPr>
        <p:spPr>
          <a:xfrm flipH="1">
            <a:off x="6642243" y="4771812"/>
            <a:ext cx="1175658" cy="342900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66B8257-6B58-4B14-9375-645CAF67BCE5}"/>
              </a:ext>
            </a:extLst>
          </p:cNvPr>
          <p:cNvCxnSpPr/>
          <p:nvPr/>
        </p:nvCxnSpPr>
        <p:spPr>
          <a:xfrm flipH="1">
            <a:off x="5691853" y="5190912"/>
            <a:ext cx="228600" cy="1186577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BAFCC0A-3D9E-4397-B7C9-D6444BE176C0}"/>
              </a:ext>
            </a:extLst>
          </p:cNvPr>
          <p:cNvCxnSpPr/>
          <p:nvPr/>
        </p:nvCxnSpPr>
        <p:spPr>
          <a:xfrm flipH="1">
            <a:off x="8282653" y="4226437"/>
            <a:ext cx="451757" cy="545375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35">
            <a:extLst>
              <a:ext uri="{FF2B5EF4-FFF2-40B4-BE49-F238E27FC236}">
                <a16:creationId xmlns:a16="http://schemas.microsoft.com/office/drawing/2014/main" id="{46538936-A591-453D-82D5-DC7793376F79}"/>
              </a:ext>
            </a:extLst>
          </p:cNvPr>
          <p:cNvSpPr/>
          <p:nvPr/>
        </p:nvSpPr>
        <p:spPr>
          <a:xfrm>
            <a:off x="5028913" y="3317261"/>
            <a:ext cx="4030880" cy="91940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3) To use Classic View all the time, go to </a:t>
            </a:r>
            <a:r>
              <a:rPr lang="en-US" sz="1600" b="1" dirty="0"/>
              <a:t>Zotero App menu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/>
              <a:t>Edit 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sz="1600" dirty="0"/>
              <a:t> Preferences </a:t>
            </a:r>
            <a:r>
              <a:rPr lang="en-US" sz="1600" dirty="0">
                <a:sym typeface="Wingdings" panose="05000000000000000000" pitchFamily="2" charset="2"/>
              </a:rPr>
              <a:t> Cite  Word Processors:</a:t>
            </a:r>
            <a:endParaRPr lang="en-US" sz="1600" dirty="0"/>
          </a:p>
        </p:txBody>
      </p:sp>
      <p:sp>
        <p:nvSpPr>
          <p:cNvPr id="25" name="Rounded Rectangle 35">
            <a:extLst>
              <a:ext uri="{FF2B5EF4-FFF2-40B4-BE49-F238E27FC236}">
                <a16:creationId xmlns:a16="http://schemas.microsoft.com/office/drawing/2014/main" id="{6AE97522-103F-4CE8-828F-51A9C31AD317}"/>
              </a:ext>
            </a:extLst>
          </p:cNvPr>
          <p:cNvSpPr/>
          <p:nvPr/>
        </p:nvSpPr>
        <p:spPr>
          <a:xfrm>
            <a:off x="353718" y="5445950"/>
            <a:ext cx="2182518" cy="64698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2) Multiple items per footnote.</a:t>
            </a:r>
          </a:p>
        </p:txBody>
      </p:sp>
      <p:sp>
        <p:nvSpPr>
          <p:cNvPr id="26" name="Donut 6">
            <a:extLst>
              <a:ext uri="{FF2B5EF4-FFF2-40B4-BE49-F238E27FC236}">
                <a16:creationId xmlns:a16="http://schemas.microsoft.com/office/drawing/2014/main" id="{17D07A32-CD5C-4371-B25A-F705B5F3DCAA}"/>
              </a:ext>
            </a:extLst>
          </p:cNvPr>
          <p:cNvSpPr/>
          <p:nvPr/>
        </p:nvSpPr>
        <p:spPr>
          <a:xfrm>
            <a:off x="990600" y="6253314"/>
            <a:ext cx="990600" cy="294972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EA7BD4E-72D3-4AF6-8B22-40FE3D6813EE}"/>
              </a:ext>
            </a:extLst>
          </p:cNvPr>
          <p:cNvCxnSpPr>
            <a:cxnSpLocks/>
          </p:cNvCxnSpPr>
          <p:nvPr/>
        </p:nvCxnSpPr>
        <p:spPr>
          <a:xfrm>
            <a:off x="1304722" y="4132101"/>
            <a:ext cx="362356" cy="363629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onut 6">
            <a:extLst>
              <a:ext uri="{FF2B5EF4-FFF2-40B4-BE49-F238E27FC236}">
                <a16:creationId xmlns:a16="http://schemas.microsoft.com/office/drawing/2014/main" id="{6981053D-9BBB-48EC-BAF6-F59A2E43F8E7}"/>
              </a:ext>
            </a:extLst>
          </p:cNvPr>
          <p:cNvSpPr/>
          <p:nvPr/>
        </p:nvSpPr>
        <p:spPr>
          <a:xfrm>
            <a:off x="5477226" y="6392729"/>
            <a:ext cx="1685574" cy="294972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2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68D4F-708D-4C3F-977A-231304E3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Zotero App/Program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3E41C-6096-43EB-AC6E-83825251C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34FEC-1B52-4CC4-9436-CCC511AA4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6" y="3048000"/>
            <a:ext cx="8305800" cy="20848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B7B512A6-54E3-4337-BA66-2A45886CEC5E}"/>
              </a:ext>
            </a:extLst>
          </p:cNvPr>
          <p:cNvSpPr/>
          <p:nvPr/>
        </p:nvSpPr>
        <p:spPr>
          <a:xfrm rot="10800000">
            <a:off x="2407915" y="3208785"/>
            <a:ext cx="457204" cy="2285235"/>
          </a:xfrm>
          <a:prstGeom prst="rightBrace">
            <a:avLst>
              <a:gd name="adj1" fmla="val 39875"/>
              <a:gd name="adj2" fmla="val 80684"/>
            </a:avLst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21E3E723-5876-40F8-9413-F7657A11E915}"/>
              </a:ext>
            </a:extLst>
          </p:cNvPr>
          <p:cNvSpPr/>
          <p:nvPr/>
        </p:nvSpPr>
        <p:spPr>
          <a:xfrm rot="10800000">
            <a:off x="6217922" y="3201165"/>
            <a:ext cx="457205" cy="2292855"/>
          </a:xfrm>
          <a:prstGeom prst="rightBrace">
            <a:avLst>
              <a:gd name="adj1" fmla="val 48582"/>
              <a:gd name="adj2" fmla="val 25813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D7FC61-AA87-4511-AEFB-B96C6FD3DD5B}"/>
              </a:ext>
            </a:extLst>
          </p:cNvPr>
          <p:cNvSpPr txBox="1"/>
          <p:nvPr/>
        </p:nvSpPr>
        <p:spPr>
          <a:xfrm>
            <a:off x="441956" y="1739601"/>
            <a:ext cx="1988819" cy="6469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/>
              <a:t>1)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Left column </a:t>
            </a:r>
            <a:r>
              <a:rPr lang="en-US" sz="1600" b="1" dirty="0"/>
              <a:t>Organizers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EB6718-498D-49AA-825D-84D659C2CE70}"/>
              </a:ext>
            </a:extLst>
          </p:cNvPr>
          <p:cNvSpPr txBox="1"/>
          <p:nvPr/>
        </p:nvSpPr>
        <p:spPr>
          <a:xfrm>
            <a:off x="3428996" y="1739601"/>
            <a:ext cx="1988819" cy="64698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/>
              <a:t>2)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Middle column</a:t>
            </a:r>
          </a:p>
          <a:p>
            <a:r>
              <a:rPr lang="en-US" sz="1600" b="1" dirty="0">
                <a:solidFill>
                  <a:schemeClr val="accent4"/>
                </a:solidFill>
              </a:rPr>
              <a:t>Organizer’s</a:t>
            </a:r>
            <a:r>
              <a:rPr lang="en-US" sz="1600" b="1" dirty="0"/>
              <a:t> Items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4FD15E-1028-4209-A090-B5D6BE402A98}"/>
              </a:ext>
            </a:extLst>
          </p:cNvPr>
          <p:cNvSpPr txBox="1"/>
          <p:nvPr/>
        </p:nvSpPr>
        <p:spPr>
          <a:xfrm>
            <a:off x="6629396" y="1739601"/>
            <a:ext cx="1988819" cy="64698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/>
              <a:t>3)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Right column </a:t>
            </a:r>
            <a:r>
              <a:rPr lang="en-US" sz="1600" b="1" dirty="0">
                <a:solidFill>
                  <a:schemeClr val="accent2"/>
                </a:solidFill>
              </a:rPr>
              <a:t>Item’s</a:t>
            </a:r>
            <a:r>
              <a:rPr lang="en-US" sz="1600" b="1" dirty="0"/>
              <a:t> Details</a:t>
            </a:r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D48943E8-1A66-4C38-AA3A-7F03C395CE74}"/>
              </a:ext>
            </a:extLst>
          </p:cNvPr>
          <p:cNvSpPr/>
          <p:nvPr/>
        </p:nvSpPr>
        <p:spPr>
          <a:xfrm>
            <a:off x="502920" y="3425148"/>
            <a:ext cx="236224" cy="1985051"/>
          </a:xfrm>
          <a:prstGeom prst="leftBracket">
            <a:avLst>
              <a:gd name="adj" fmla="val 28333"/>
            </a:avLst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83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7B093A"/>
                </a:solidFill>
              </a:rPr>
              <a:t>Cite</a:t>
            </a:r>
            <a:br>
              <a:rPr lang="en-US" sz="3600" dirty="0">
                <a:solidFill>
                  <a:srgbClr val="7B093A"/>
                </a:solidFill>
              </a:rPr>
            </a:br>
            <a:r>
              <a:rPr lang="en-US" dirty="0"/>
              <a:t>Add/Edit Bibliography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30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18" y="1432714"/>
            <a:ext cx="6052482" cy="53490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533400" y="1905000"/>
            <a:ext cx="2481918" cy="1828800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371600" y="4665771"/>
            <a:ext cx="1643718" cy="97302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26971"/>
            <a:ext cx="2390776" cy="11605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Donut 13"/>
          <p:cNvSpPr/>
          <p:nvPr/>
        </p:nvSpPr>
        <p:spPr>
          <a:xfrm>
            <a:off x="285069" y="3733800"/>
            <a:ext cx="553131" cy="964628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857931" y="3701143"/>
            <a:ext cx="513669" cy="964628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9602" y="2782014"/>
            <a:ext cx="3189514" cy="646986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This is a Chicago Style Full Note example.</a:t>
            </a:r>
          </a:p>
        </p:txBody>
      </p:sp>
    </p:spTree>
    <p:extLst>
      <p:ext uri="{BB962C8B-B14F-4D97-AF65-F5344CB8AC3E}">
        <p14:creationId xmlns:p14="http://schemas.microsoft.com/office/powerpoint/2010/main" val="222754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7B093A"/>
                </a:solidFill>
              </a:rPr>
              <a:t>Cite</a:t>
            </a:r>
            <a:br>
              <a:rPr lang="en-US" sz="3600" dirty="0">
                <a:solidFill>
                  <a:srgbClr val="7B093A"/>
                </a:solidFill>
              </a:rPr>
            </a:br>
            <a:r>
              <a:rPr lang="en-US" dirty="0"/>
              <a:t>Overriding Zotero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76DEFF-6C70-4FB0-94F6-24D8CD256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06"/>
          <a:stretch/>
        </p:blipFill>
        <p:spPr>
          <a:xfrm>
            <a:off x="327652" y="1524001"/>
            <a:ext cx="1602433" cy="7444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C3A1200-A5D8-4879-89C9-AA1FF40D0ED8}"/>
              </a:ext>
            </a:extLst>
          </p:cNvPr>
          <p:cNvCxnSpPr>
            <a:cxnSpLocks/>
          </p:cNvCxnSpPr>
          <p:nvPr/>
        </p:nvCxnSpPr>
        <p:spPr>
          <a:xfrm flipH="1" flipV="1">
            <a:off x="1120142" y="1870178"/>
            <a:ext cx="1806849" cy="217119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C87F4048-8A99-4534-9716-9E4747210CD3}"/>
              </a:ext>
            </a:extLst>
          </p:cNvPr>
          <p:cNvSpPr/>
          <p:nvPr/>
        </p:nvSpPr>
        <p:spPr>
          <a:xfrm>
            <a:off x="2411729" y="1318195"/>
            <a:ext cx="5814058" cy="1055608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1) See something wrong in your citation: Misspelling, wrong punctuation, wrong citation rules applied, etc.</a:t>
            </a:r>
          </a:p>
          <a:p>
            <a:endParaRPr lang="en-US" sz="1400" dirty="0"/>
          </a:p>
          <a:p>
            <a:r>
              <a:rPr lang="en-US" sz="1400" dirty="0"/>
              <a:t>Go back to Zotero app, fix it there, then hit Refresh.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E8D09F-8AAE-436C-9665-8BDB69924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28" y="2479186"/>
            <a:ext cx="2171703" cy="8804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2466FB6-A742-4B89-9F88-4246ED0941A9}"/>
              </a:ext>
            </a:extLst>
          </p:cNvPr>
          <p:cNvCxnSpPr>
            <a:cxnSpLocks/>
          </p:cNvCxnSpPr>
          <p:nvPr/>
        </p:nvCxnSpPr>
        <p:spPr>
          <a:xfrm flipH="1">
            <a:off x="1383480" y="2789579"/>
            <a:ext cx="2247902" cy="117556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DAF1FDB-9536-4B02-B9E5-38DE771DDF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991" y="3549851"/>
            <a:ext cx="6103852" cy="251535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5B1AE46-A144-4AD1-95CB-30AA3C50184E}"/>
              </a:ext>
            </a:extLst>
          </p:cNvPr>
          <p:cNvCxnSpPr>
            <a:cxnSpLocks/>
          </p:cNvCxnSpPr>
          <p:nvPr/>
        </p:nvCxnSpPr>
        <p:spPr>
          <a:xfrm flipH="1">
            <a:off x="7821929" y="4200236"/>
            <a:ext cx="301563" cy="1099119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10">
            <a:extLst>
              <a:ext uri="{FF2B5EF4-FFF2-40B4-BE49-F238E27FC236}">
                <a16:creationId xmlns:a16="http://schemas.microsoft.com/office/drawing/2014/main" id="{B001CA4C-783B-4969-89BC-90B65BDCA483}"/>
              </a:ext>
            </a:extLst>
          </p:cNvPr>
          <p:cNvSpPr/>
          <p:nvPr/>
        </p:nvSpPr>
        <p:spPr>
          <a:xfrm>
            <a:off x="82827" y="3920254"/>
            <a:ext cx="2743200" cy="234957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/>
              <a:t>3) To override Zotero’s output: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In the bibliography</a:t>
            </a:r>
            <a:r>
              <a:rPr lang="en-US" sz="1200" dirty="0"/>
              <a:t>: Edit the entry through the Add/Edit interface. Example: Japanese characters in title should </a:t>
            </a:r>
            <a:r>
              <a:rPr lang="en-US" sz="1200" i="1" dirty="0"/>
              <a:t>not</a:t>
            </a:r>
            <a:r>
              <a:rPr lang="en-US" sz="1200" dirty="0"/>
              <a:t> be in italics.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In the citation</a:t>
            </a:r>
            <a:r>
              <a:rPr lang="en-US" sz="1200" dirty="0"/>
              <a:t>: Edit the actual citation in the paper &gt; </a:t>
            </a:r>
            <a:r>
              <a:rPr lang="en-US" sz="1200" b="1" dirty="0"/>
              <a:t>Refresh</a:t>
            </a:r>
            <a:r>
              <a:rPr lang="en-US" sz="1200" dirty="0"/>
              <a:t> &gt; In the pop-up, hit </a:t>
            </a:r>
            <a:r>
              <a:rPr lang="en-US" sz="1200" i="1" dirty="0"/>
              <a:t>Yes</a:t>
            </a:r>
            <a:r>
              <a:rPr lang="en-US" sz="1200" dirty="0"/>
              <a:t> to keep your override.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7EF011C-7D08-4288-8BA4-2F14A84E7375}"/>
              </a:ext>
            </a:extLst>
          </p:cNvPr>
          <p:cNvCxnSpPr>
            <a:cxnSpLocks/>
          </p:cNvCxnSpPr>
          <p:nvPr/>
        </p:nvCxnSpPr>
        <p:spPr>
          <a:xfrm>
            <a:off x="7010400" y="3005928"/>
            <a:ext cx="459981" cy="1194308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onut 25">
            <a:extLst>
              <a:ext uri="{FF2B5EF4-FFF2-40B4-BE49-F238E27FC236}">
                <a16:creationId xmlns:a16="http://schemas.microsoft.com/office/drawing/2014/main" id="{19203F0F-1A88-4A4B-99F7-B9DE3490DA4D}"/>
              </a:ext>
            </a:extLst>
          </p:cNvPr>
          <p:cNvSpPr/>
          <p:nvPr/>
        </p:nvSpPr>
        <p:spPr>
          <a:xfrm>
            <a:off x="7354690" y="4200237"/>
            <a:ext cx="265310" cy="466908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F24A31E0-D19A-47E7-BD6C-9A16E822031A}"/>
              </a:ext>
            </a:extLst>
          </p:cNvPr>
          <p:cNvSpPr/>
          <p:nvPr/>
        </p:nvSpPr>
        <p:spPr>
          <a:xfrm>
            <a:off x="2689858" y="2518957"/>
            <a:ext cx="5334000" cy="64698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2) Add a non-cited item to the bibliography. Use the green arrow to move it over to the bibliography column.</a:t>
            </a:r>
          </a:p>
        </p:txBody>
      </p:sp>
    </p:spTree>
    <p:extLst>
      <p:ext uri="{BB962C8B-B14F-4D97-AF65-F5344CB8AC3E}">
        <p14:creationId xmlns:p14="http://schemas.microsoft.com/office/powerpoint/2010/main" val="547836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FE255-5E93-441D-8710-5A10E6623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7B093A"/>
                </a:solidFill>
              </a:rPr>
              <a:t>Cite</a:t>
            </a:r>
            <a:br>
              <a:rPr lang="en-US" sz="3600" dirty="0">
                <a:solidFill>
                  <a:srgbClr val="7B093A"/>
                </a:solidFill>
              </a:rPr>
            </a:br>
            <a:r>
              <a:rPr lang="en-US" dirty="0"/>
              <a:t>Chicago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41F72-AB5D-47AE-A351-CD145FD0A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6" y="1600200"/>
            <a:ext cx="8229604" cy="1828800"/>
          </a:xfrm>
        </p:spPr>
        <p:txBody>
          <a:bodyPr/>
          <a:lstStyle/>
          <a:p>
            <a:r>
              <a:rPr lang="en-US" dirty="0"/>
              <a:t>You are responsible for the </a:t>
            </a:r>
            <a:r>
              <a:rPr lang="en-US" b="1" dirty="0"/>
              <a:t>correct</a:t>
            </a:r>
            <a:r>
              <a:rPr lang="en-US" dirty="0"/>
              <a:t> footnotes and bibliography in Chicago format. </a:t>
            </a:r>
          </a:p>
          <a:p>
            <a:r>
              <a:rPr lang="en-US" dirty="0"/>
              <a:t>Zotero helps, it is not an excuse for bad formatting!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121FC-BC76-4FAB-B4E4-8E2EEC36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9CFD23-AC24-4719-A303-7C7F200EC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429000"/>
            <a:ext cx="5410200" cy="32910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E46DB2-F74D-4602-88A4-753392227F41}"/>
              </a:ext>
            </a:extLst>
          </p:cNvPr>
          <p:cNvSpPr/>
          <p:nvPr/>
        </p:nvSpPr>
        <p:spPr>
          <a:xfrm>
            <a:off x="198120" y="3756577"/>
            <a:ext cx="312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https://tinyurl.com/</a:t>
            </a:r>
            <a:r>
              <a:rPr lang="en-US" sz="2800" b="1" dirty="0">
                <a:hlinkClick r:id="rId3"/>
              </a:rPr>
              <a:t>Lib</a:t>
            </a:r>
            <a:r>
              <a:rPr lang="en-US" sz="2800" dirty="0">
                <a:hlinkClick r:id="rId3"/>
              </a:rPr>
              <a:t>Chicago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6974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7B093A"/>
                </a:solidFill>
              </a:rPr>
              <a:t>Collect</a:t>
            </a:r>
            <a:br>
              <a:rPr lang="en-US" dirty="0">
                <a:solidFill>
                  <a:srgbClr val="7B093A"/>
                </a:solidFill>
              </a:rPr>
            </a:br>
            <a:r>
              <a:rPr lang="en-US" dirty="0">
                <a:solidFill>
                  <a:srgbClr val="7B093A"/>
                </a:solidFill>
              </a:rPr>
              <a:t>Try it out: E</a:t>
            </a:r>
            <a:r>
              <a:rPr lang="en-US" dirty="0"/>
              <a:t>xercise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029200"/>
          </a:xfrm>
        </p:spPr>
        <p:txBody>
          <a:bodyPr>
            <a:noAutofit/>
          </a:bodyPr>
          <a:lstStyle/>
          <a:p>
            <a:pPr marL="0" lvl="4" indent="0">
              <a:buNone/>
            </a:pPr>
            <a:r>
              <a:rPr lang="en-US" sz="8000" dirty="0">
                <a:hlinkClick r:id="rId3"/>
              </a:rPr>
              <a:t>https://tinyurl.com/337z9uap</a:t>
            </a:r>
            <a:r>
              <a:rPr lang="en-US" sz="80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210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7B093A"/>
                </a:solidFill>
              </a:rPr>
              <a:t>Wrap Up</a:t>
            </a:r>
            <a:br>
              <a:rPr lang="en-US" sz="3600" dirty="0">
                <a:solidFill>
                  <a:srgbClr val="7B093A"/>
                </a:solidFill>
              </a:rPr>
            </a:br>
            <a:r>
              <a:rPr lang="en-US" dirty="0"/>
              <a:t>Sync &amp; Manual Backup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34</a:t>
            </a:fld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124200"/>
            <a:ext cx="4191000" cy="2333248"/>
          </a:xfrm>
          <a:ln>
            <a:solidFill>
              <a:schemeClr val="tx1"/>
            </a:solidFill>
          </a:ln>
        </p:spPr>
      </p:pic>
      <p:cxnSp>
        <p:nvCxnSpPr>
          <p:cNvPr id="16" name="Straight Arrow Connector 15"/>
          <p:cNvCxnSpPr/>
          <p:nvPr/>
        </p:nvCxnSpPr>
        <p:spPr>
          <a:xfrm>
            <a:off x="1785720" y="2824261"/>
            <a:ext cx="381000" cy="1002980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04800" y="1877799"/>
            <a:ext cx="4038600" cy="1055608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/>
              <a:t>1) Sync</a:t>
            </a:r>
            <a:r>
              <a:rPr lang="en-US" sz="1400" dirty="0"/>
              <a:t> to multiple device &amp; on Zotero.org: Zotero menu </a:t>
            </a:r>
            <a:r>
              <a:rPr lang="en-US" sz="1400" dirty="0">
                <a:sym typeface="Wingdings" panose="05000000000000000000" pitchFamily="2" charset="2"/>
              </a:rPr>
              <a:t> E</a:t>
            </a:r>
            <a:r>
              <a:rPr lang="en-US" sz="1400" dirty="0"/>
              <a:t>dit </a:t>
            </a: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Preferences </a:t>
            </a:r>
            <a:r>
              <a:rPr lang="en-US" sz="1400" dirty="0">
                <a:sym typeface="Wingdings" panose="05000000000000000000" pitchFamily="2" charset="2"/>
              </a:rPr>
              <a:t> Sync.  Create account at Zotero.org.  </a:t>
            </a:r>
            <a:r>
              <a:rPr lang="en-US" sz="1400" dirty="0"/>
              <a:t>Enter the same username and password. </a:t>
            </a: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2631621" y="4145320"/>
            <a:ext cx="949779" cy="579080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nut 25"/>
          <p:cNvSpPr/>
          <p:nvPr/>
        </p:nvSpPr>
        <p:spPr>
          <a:xfrm>
            <a:off x="3558540" y="4678463"/>
            <a:ext cx="814043" cy="274538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1529" y="5632601"/>
            <a:ext cx="4038600" cy="1055608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Syncing Zotero items and up to </a:t>
            </a:r>
            <a:r>
              <a:rPr lang="en-US" sz="1400" b="1" dirty="0"/>
              <a:t>300MB</a:t>
            </a:r>
            <a:r>
              <a:rPr lang="en-US" sz="1400" dirty="0"/>
              <a:t> of attachments are free. Purchase more attachment space or alternatives at </a:t>
            </a:r>
            <a:r>
              <a:rPr lang="en-US" sz="1400" b="1" dirty="0"/>
              <a:t>About Syncing</a:t>
            </a:r>
            <a:r>
              <a:rPr lang="en-US" sz="1400" dirty="0"/>
              <a:t>.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5EC964CB-16B4-47C7-BF69-E60B1460B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029" y="2590800"/>
            <a:ext cx="4593771" cy="39965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8E82D4C-3DC9-405F-8DBB-6D3991115CBA}"/>
              </a:ext>
            </a:extLst>
          </p:cNvPr>
          <p:cNvCxnSpPr/>
          <p:nvPr/>
        </p:nvCxnSpPr>
        <p:spPr>
          <a:xfrm flipH="1">
            <a:off x="6226629" y="3352800"/>
            <a:ext cx="2057400" cy="30480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FB8BD97-0A1B-4E94-A560-4A5ADF135C94}"/>
              </a:ext>
            </a:extLst>
          </p:cNvPr>
          <p:cNvCxnSpPr/>
          <p:nvPr/>
        </p:nvCxnSpPr>
        <p:spPr>
          <a:xfrm flipH="1">
            <a:off x="5388429" y="3810000"/>
            <a:ext cx="304800" cy="2273498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9044D4F-B724-4675-A1F7-FBF3B14E0D2F}"/>
              </a:ext>
            </a:extLst>
          </p:cNvPr>
          <p:cNvCxnSpPr/>
          <p:nvPr/>
        </p:nvCxnSpPr>
        <p:spPr>
          <a:xfrm>
            <a:off x="7837715" y="2038769"/>
            <a:ext cx="751114" cy="78052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09DAD7C6-B28D-4239-86FC-5E7247FA2F01}"/>
              </a:ext>
            </a:extLst>
          </p:cNvPr>
          <p:cNvSpPr/>
          <p:nvPr/>
        </p:nvSpPr>
        <p:spPr>
          <a:xfrm>
            <a:off x="4484915" y="1785314"/>
            <a:ext cx="3570514" cy="112371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b="1" dirty="0"/>
              <a:t>2) Manual Backup</a:t>
            </a:r>
            <a:r>
              <a:rPr lang="en-US" sz="1200" dirty="0"/>
              <a:t>: Zotero menu </a:t>
            </a:r>
            <a:r>
              <a:rPr lang="en-US" sz="1200" dirty="0">
                <a:sym typeface="Wingdings" panose="05000000000000000000" pitchFamily="2" charset="2"/>
              </a:rPr>
              <a:t> E</a:t>
            </a:r>
            <a:r>
              <a:rPr lang="en-US" sz="1200" dirty="0"/>
              <a:t>dit </a:t>
            </a:r>
            <a:r>
              <a:rPr lang="en-US" sz="1200" dirty="0">
                <a:sym typeface="Wingdings" panose="05000000000000000000" pitchFamily="2" charset="2"/>
              </a:rPr>
              <a:t></a:t>
            </a:r>
            <a:r>
              <a:rPr lang="en-US" sz="1200" dirty="0"/>
              <a:t> Preferences </a:t>
            </a:r>
            <a:r>
              <a:rPr lang="en-US" sz="1200" dirty="0">
                <a:sym typeface="Wingdings" panose="05000000000000000000" pitchFamily="2" charset="2"/>
              </a:rPr>
              <a:t> Advanced</a:t>
            </a:r>
            <a:r>
              <a:rPr lang="en-US" sz="1200" dirty="0"/>
              <a:t>. Copy files from Data Directory to a backup space. To restore, reinstall Zotero and go to Data Directory. Replace all files with backup. Close/Open Zotero.</a:t>
            </a:r>
          </a:p>
        </p:txBody>
      </p:sp>
      <p:sp>
        <p:nvSpPr>
          <p:cNvPr id="24" name="Donut 25">
            <a:extLst>
              <a:ext uri="{FF2B5EF4-FFF2-40B4-BE49-F238E27FC236}">
                <a16:creationId xmlns:a16="http://schemas.microsoft.com/office/drawing/2014/main" id="{D68B0FA9-C725-4174-80F7-343F4D121676}"/>
              </a:ext>
            </a:extLst>
          </p:cNvPr>
          <p:cNvSpPr/>
          <p:nvPr/>
        </p:nvSpPr>
        <p:spPr>
          <a:xfrm>
            <a:off x="1635243" y="4678463"/>
            <a:ext cx="814043" cy="519574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2A82774-1C80-4D51-963B-C07FE2FCB7A2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2449286" y="4815732"/>
            <a:ext cx="1080071" cy="122518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onut 25">
            <a:extLst>
              <a:ext uri="{FF2B5EF4-FFF2-40B4-BE49-F238E27FC236}">
                <a16:creationId xmlns:a16="http://schemas.microsoft.com/office/drawing/2014/main" id="{388241C5-A76D-4D58-B13D-DF76386CF4FC}"/>
              </a:ext>
            </a:extLst>
          </p:cNvPr>
          <p:cNvSpPr/>
          <p:nvPr/>
        </p:nvSpPr>
        <p:spPr>
          <a:xfrm>
            <a:off x="3558540" y="5075467"/>
            <a:ext cx="814043" cy="274538"/>
          </a:xfrm>
          <a:prstGeom prst="roundRect">
            <a:avLst/>
          </a:prstGeom>
          <a:noFill/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Donut 25">
            <a:extLst>
              <a:ext uri="{FF2B5EF4-FFF2-40B4-BE49-F238E27FC236}">
                <a16:creationId xmlns:a16="http://schemas.microsoft.com/office/drawing/2014/main" id="{500D88CD-6321-40B7-B8FB-E120EE4A987C}"/>
              </a:ext>
            </a:extLst>
          </p:cNvPr>
          <p:cNvSpPr/>
          <p:nvPr/>
        </p:nvSpPr>
        <p:spPr>
          <a:xfrm>
            <a:off x="4825094" y="6198170"/>
            <a:ext cx="1401535" cy="274538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41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7B093A"/>
                </a:solidFill>
              </a:rPr>
              <a:t>Wrap Up</a:t>
            </a:r>
            <a:br>
              <a:rPr lang="en-US" sz="3200" dirty="0">
                <a:solidFill>
                  <a:srgbClr val="7B093A"/>
                </a:solidFill>
              </a:rPr>
            </a:br>
            <a:r>
              <a:rPr lang="en-US" b="1" dirty="0">
                <a:solidFill>
                  <a:srgbClr val="7B093A"/>
                </a:solidFill>
              </a:rPr>
              <a:t>Questions?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01499" y="6258580"/>
            <a:ext cx="27565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tx1"/>
                  </a:solidFill>
                </a:ln>
                <a:latin typeface="+mj-lt"/>
              </a:rPr>
              <a:t>@</a:t>
            </a:r>
            <a:r>
              <a:rPr lang="en-US" sz="28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+mj-lt"/>
              </a:rPr>
              <a:t>uwest</a:t>
            </a:r>
            <a:r>
              <a:rPr lang="en-US" sz="2800" b="1" dirty="0">
                <a:solidFill>
                  <a:schemeClr val="accent2"/>
                </a:solidFill>
                <a:latin typeface="+mj-lt"/>
              </a:rPr>
              <a:t>library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43200" y="6348391"/>
            <a:ext cx="1371600" cy="343598"/>
            <a:chOff x="988106" y="5528778"/>
            <a:chExt cx="3117850" cy="78105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156" y="5528778"/>
              <a:ext cx="781050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106" y="5528778"/>
              <a:ext cx="781050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206" y="5528778"/>
              <a:ext cx="781050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5"/>
            <a:stretch/>
          </p:blipFill>
          <p:spPr bwMode="auto">
            <a:xfrm>
              <a:off x="3331256" y="5546645"/>
              <a:ext cx="774700" cy="763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1600200" y="5223631"/>
            <a:ext cx="6013350" cy="872369"/>
            <a:chOff x="457200" y="3450312"/>
            <a:chExt cx="8381999" cy="1143000"/>
          </a:xfrm>
        </p:grpSpPr>
        <p:sp>
          <p:nvSpPr>
            <p:cNvPr id="13" name="Rectangle 12"/>
            <p:cNvSpPr/>
            <p:nvPr/>
          </p:nvSpPr>
          <p:spPr>
            <a:xfrm>
              <a:off x="457200" y="3450312"/>
              <a:ext cx="8381999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   </a:t>
              </a:r>
              <a:r>
                <a:rPr lang="en-US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http://</a:t>
              </a:r>
              <a:r>
                <a:rPr lang="en-US" sz="4400" b="1" dirty="0">
                  <a:solidFill>
                    <a:schemeClr val="accent2"/>
                  </a:solidFill>
                </a:rPr>
                <a:t>lib</a:t>
              </a:r>
              <a:r>
                <a:rPr lang="en-US" sz="4400" b="1" dirty="0">
                  <a:solidFill>
                    <a:schemeClr val="tx2"/>
                  </a:solidFill>
                </a:rPr>
                <a:t>.uwest.edu</a:t>
              </a:r>
              <a:endPara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4" name="Picture 10" descr="https://lib.uwest.edu/sites/default/files/favicons/apple-touch-ico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530027"/>
              <a:ext cx="983569" cy="983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457200" y="1769745"/>
            <a:ext cx="824934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</a:rPr>
              <a:t>Presenter: </a:t>
            </a:r>
            <a:r>
              <a:rPr lang="en-US" sz="2800" dirty="0">
                <a:solidFill>
                  <a:schemeClr val="tx2"/>
                </a:solidFill>
              </a:rPr>
              <a:t>Judy Hsu, Librarian.</a:t>
            </a:r>
          </a:p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</a:rPr>
              <a:t>Contact info: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</a:rPr>
              <a:t>Email: 		</a:t>
            </a:r>
            <a:r>
              <a:rPr lang="en-US" sz="2800" dirty="0">
                <a:solidFill>
                  <a:schemeClr val="accent2"/>
                </a:solidFill>
              </a:rPr>
              <a:t>library</a:t>
            </a:r>
            <a:r>
              <a:rPr lang="en-US" sz="2800" dirty="0">
                <a:solidFill>
                  <a:schemeClr val="tx2"/>
                </a:solidFill>
              </a:rPr>
              <a:t>@uwest.edu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</a:rPr>
              <a:t>Telephone: 	(626) 677-3319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</a:rPr>
              <a:t>txt: 			(626) 782-5591 (M-F 9-6)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</a:rPr>
              <a:t>Website:		Lower right</a:t>
            </a:r>
            <a:endParaRPr lang="en-US" sz="2800" dirty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38625"/>
            <a:ext cx="2438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38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" y="2548812"/>
            <a:ext cx="7781925" cy="4287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Collect</a:t>
            </a:r>
            <a:br>
              <a:rPr lang="en-US" dirty="0"/>
            </a:br>
            <a:r>
              <a:rPr lang="en-US" dirty="0"/>
              <a:t>Web Translators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Translates</a:t>
            </a:r>
            <a:r>
              <a:rPr lang="en-US" dirty="0"/>
              <a:t> website into citation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688492" y="2175456"/>
            <a:ext cx="769863" cy="840911"/>
          </a:xfrm>
          <a:prstGeom prst="straightConnector1">
            <a:avLst/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nut 8"/>
          <p:cNvSpPr/>
          <p:nvPr/>
        </p:nvSpPr>
        <p:spPr>
          <a:xfrm>
            <a:off x="7391400" y="2963759"/>
            <a:ext cx="457200" cy="359229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58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05034"/>
            <a:ext cx="4671466" cy="43527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897" y="3581399"/>
            <a:ext cx="4235903" cy="30598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7B093A"/>
                </a:solidFill>
              </a:rPr>
              <a:t>Collect </a:t>
            </a:r>
            <a:br>
              <a:rPr lang="en-US" sz="2700" dirty="0">
                <a:solidFill>
                  <a:srgbClr val="7B093A"/>
                </a:solidFill>
              </a:rPr>
            </a:br>
            <a:r>
              <a:rPr lang="en-US" dirty="0">
                <a:solidFill>
                  <a:srgbClr val="7B093A"/>
                </a:solidFill>
              </a:rPr>
              <a:t>Web Translators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Donut 7"/>
          <p:cNvSpPr/>
          <p:nvPr/>
        </p:nvSpPr>
        <p:spPr>
          <a:xfrm>
            <a:off x="8382000" y="3810000"/>
            <a:ext cx="457200" cy="35922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610600" y="2443401"/>
            <a:ext cx="0" cy="136659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nut 9"/>
          <p:cNvSpPr/>
          <p:nvPr/>
        </p:nvSpPr>
        <p:spPr>
          <a:xfrm>
            <a:off x="4433340" y="1624469"/>
            <a:ext cx="428625" cy="359229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cxnSpLocks/>
            <a:stCxn id="12" idx="1"/>
            <a:endCxn id="10" idx="3"/>
          </p:cNvCxnSpPr>
          <p:nvPr/>
        </p:nvCxnSpPr>
        <p:spPr>
          <a:xfrm flipH="1" flipV="1">
            <a:off x="4861965" y="1804084"/>
            <a:ext cx="477316" cy="49644"/>
          </a:xfrm>
          <a:prstGeom prst="straightConnector1">
            <a:avLst/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9281" y="1462131"/>
            <a:ext cx="2755904" cy="78319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1) Choose items of search result to add</a:t>
            </a:r>
          </a:p>
        </p:txBody>
      </p:sp>
      <p:sp>
        <p:nvSpPr>
          <p:cNvPr id="13" name="Freeform 12"/>
          <p:cNvSpPr/>
          <p:nvPr/>
        </p:nvSpPr>
        <p:spPr>
          <a:xfrm rot="4462069">
            <a:off x="4161336" y="3360711"/>
            <a:ext cx="2886562" cy="898578"/>
          </a:xfrm>
          <a:custGeom>
            <a:avLst/>
            <a:gdLst>
              <a:gd name="connsiteX0" fmla="*/ 0 w 760021"/>
              <a:gd name="connsiteY0" fmla="*/ 1258785 h 1258785"/>
              <a:gd name="connsiteX1" fmla="*/ 11875 w 760021"/>
              <a:gd name="connsiteY1" fmla="*/ 1092530 h 1258785"/>
              <a:gd name="connsiteX2" fmla="*/ 35626 w 760021"/>
              <a:gd name="connsiteY2" fmla="*/ 997528 h 1258785"/>
              <a:gd name="connsiteX3" fmla="*/ 83127 w 760021"/>
              <a:gd name="connsiteY3" fmla="*/ 866899 h 1258785"/>
              <a:gd name="connsiteX4" fmla="*/ 95002 w 760021"/>
              <a:gd name="connsiteY4" fmla="*/ 819398 h 1258785"/>
              <a:gd name="connsiteX5" fmla="*/ 142504 w 760021"/>
              <a:gd name="connsiteY5" fmla="*/ 724395 h 1258785"/>
              <a:gd name="connsiteX6" fmla="*/ 178130 w 760021"/>
              <a:gd name="connsiteY6" fmla="*/ 653143 h 1258785"/>
              <a:gd name="connsiteX7" fmla="*/ 213756 w 760021"/>
              <a:gd name="connsiteY7" fmla="*/ 581891 h 1258785"/>
              <a:gd name="connsiteX8" fmla="*/ 285008 w 760021"/>
              <a:gd name="connsiteY8" fmla="*/ 451263 h 1258785"/>
              <a:gd name="connsiteX9" fmla="*/ 344384 w 760021"/>
              <a:gd name="connsiteY9" fmla="*/ 356260 h 1258785"/>
              <a:gd name="connsiteX10" fmla="*/ 356259 w 760021"/>
              <a:gd name="connsiteY10" fmla="*/ 320634 h 1258785"/>
              <a:gd name="connsiteX11" fmla="*/ 439387 w 760021"/>
              <a:gd name="connsiteY11" fmla="*/ 237507 h 1258785"/>
              <a:gd name="connsiteX12" fmla="*/ 451262 w 760021"/>
              <a:gd name="connsiteY12" fmla="*/ 201881 h 1258785"/>
              <a:gd name="connsiteX13" fmla="*/ 534389 w 760021"/>
              <a:gd name="connsiteY13" fmla="*/ 118754 h 1258785"/>
              <a:gd name="connsiteX14" fmla="*/ 570015 w 760021"/>
              <a:gd name="connsiteY14" fmla="*/ 106878 h 1258785"/>
              <a:gd name="connsiteX15" fmla="*/ 653143 w 760021"/>
              <a:gd name="connsiteY15" fmla="*/ 35626 h 1258785"/>
              <a:gd name="connsiteX16" fmla="*/ 724395 w 760021"/>
              <a:gd name="connsiteY16" fmla="*/ 11876 h 1258785"/>
              <a:gd name="connsiteX17" fmla="*/ 760021 w 760021"/>
              <a:gd name="connsiteY17" fmla="*/ 0 h 125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60021" h="1258785">
                <a:moveTo>
                  <a:pt x="0" y="1258785"/>
                </a:moveTo>
                <a:cubicBezTo>
                  <a:pt x="3958" y="1203367"/>
                  <a:pt x="6059" y="1147784"/>
                  <a:pt x="11875" y="1092530"/>
                </a:cubicBezTo>
                <a:cubicBezTo>
                  <a:pt x="17340" y="1040609"/>
                  <a:pt x="22865" y="1040066"/>
                  <a:pt x="35626" y="997528"/>
                </a:cubicBezTo>
                <a:cubicBezTo>
                  <a:pt x="67818" y="890221"/>
                  <a:pt x="44290" y="944572"/>
                  <a:pt x="83127" y="866899"/>
                </a:cubicBezTo>
                <a:cubicBezTo>
                  <a:pt x="87085" y="851065"/>
                  <a:pt x="88725" y="834463"/>
                  <a:pt x="95002" y="819398"/>
                </a:cubicBezTo>
                <a:cubicBezTo>
                  <a:pt x="108620" y="786716"/>
                  <a:pt x="126670" y="756063"/>
                  <a:pt x="142504" y="724395"/>
                </a:cubicBezTo>
                <a:cubicBezTo>
                  <a:pt x="154379" y="700644"/>
                  <a:pt x="169733" y="678334"/>
                  <a:pt x="178130" y="653143"/>
                </a:cubicBezTo>
                <a:cubicBezTo>
                  <a:pt x="207977" y="563598"/>
                  <a:pt x="167715" y="673971"/>
                  <a:pt x="213756" y="581891"/>
                </a:cubicBezTo>
                <a:cubicBezTo>
                  <a:pt x="278891" y="451623"/>
                  <a:pt x="217039" y="541887"/>
                  <a:pt x="285008" y="451263"/>
                </a:cubicBezTo>
                <a:cubicBezTo>
                  <a:pt x="346281" y="267440"/>
                  <a:pt x="269109" y="450355"/>
                  <a:pt x="344384" y="356260"/>
                </a:cubicBezTo>
                <a:cubicBezTo>
                  <a:pt x="352204" y="346485"/>
                  <a:pt x="348439" y="330409"/>
                  <a:pt x="356259" y="320634"/>
                </a:cubicBezTo>
                <a:cubicBezTo>
                  <a:pt x="380739" y="290034"/>
                  <a:pt x="439387" y="237507"/>
                  <a:pt x="439387" y="237507"/>
                </a:cubicBezTo>
                <a:cubicBezTo>
                  <a:pt x="443345" y="225632"/>
                  <a:pt x="444628" y="212496"/>
                  <a:pt x="451262" y="201881"/>
                </a:cubicBezTo>
                <a:cubicBezTo>
                  <a:pt x="474469" y="164749"/>
                  <a:pt x="496373" y="137762"/>
                  <a:pt x="534389" y="118754"/>
                </a:cubicBezTo>
                <a:cubicBezTo>
                  <a:pt x="545585" y="113156"/>
                  <a:pt x="558140" y="110837"/>
                  <a:pt x="570015" y="106878"/>
                </a:cubicBezTo>
                <a:cubicBezTo>
                  <a:pt x="593784" y="83109"/>
                  <a:pt x="622673" y="50860"/>
                  <a:pt x="653143" y="35626"/>
                </a:cubicBezTo>
                <a:cubicBezTo>
                  <a:pt x="675535" y="24430"/>
                  <a:pt x="700644" y="19793"/>
                  <a:pt x="724395" y="11876"/>
                </a:cubicBezTo>
                <a:lnTo>
                  <a:pt x="760021" y="0"/>
                </a:lnTo>
              </a:path>
            </a:pathLst>
          </a:custGeom>
          <a:ln w="57150">
            <a:solidFill>
              <a:schemeClr val="accent2"/>
            </a:solidFill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E2F525-26B1-4B03-A434-6912CE8C027F}"/>
              </a:ext>
            </a:extLst>
          </p:cNvPr>
          <p:cNvSpPr txBox="1"/>
          <p:nvPr/>
        </p:nvSpPr>
        <p:spPr>
          <a:xfrm>
            <a:off x="7010400" y="2482810"/>
            <a:ext cx="2057400" cy="715089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2) Add the book on the screen.</a:t>
            </a:r>
          </a:p>
        </p:txBody>
      </p:sp>
    </p:spTree>
    <p:extLst>
      <p:ext uri="{BB962C8B-B14F-4D97-AF65-F5344CB8AC3E}">
        <p14:creationId xmlns:p14="http://schemas.microsoft.com/office/powerpoint/2010/main" val="1908853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7B093A"/>
                </a:solidFill>
              </a:rPr>
              <a:t>Collect </a:t>
            </a:r>
            <a:br>
              <a:rPr lang="en-US" sz="2400" dirty="0">
                <a:solidFill>
                  <a:srgbClr val="7B093A"/>
                </a:solidFill>
              </a:rPr>
            </a:br>
            <a:r>
              <a:rPr lang="en-US" dirty="0">
                <a:solidFill>
                  <a:srgbClr val="7B093A"/>
                </a:solidFill>
              </a:rPr>
              <a:t>Magic wand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item via ISBN (after 1970), PubMed ID and DOI: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3141648"/>
            <a:ext cx="8724339" cy="242095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3556442" y="4200045"/>
            <a:ext cx="289217" cy="629133"/>
          </a:xfrm>
          <a:prstGeom prst="straightConnector1">
            <a:avLst/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nut 8"/>
          <p:cNvSpPr/>
          <p:nvPr/>
        </p:nvSpPr>
        <p:spPr>
          <a:xfrm>
            <a:off x="3483989" y="3808636"/>
            <a:ext cx="478411" cy="391409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72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7B093A"/>
                </a:solidFill>
              </a:rPr>
              <a:t>Collect</a:t>
            </a:r>
            <a:br>
              <a:rPr lang="en-US" sz="2400" dirty="0">
                <a:solidFill>
                  <a:srgbClr val="7B093A"/>
                </a:solidFill>
              </a:rPr>
            </a:br>
            <a:r>
              <a:rPr lang="en-US" dirty="0">
                <a:solidFill>
                  <a:srgbClr val="7B093A"/>
                </a:solidFill>
              </a:rPr>
              <a:t>Manual item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19" y="2971800"/>
            <a:ext cx="8525961" cy="30730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3962400" y="2452692"/>
            <a:ext cx="447675" cy="1422118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786743" y="2318559"/>
            <a:ext cx="152401" cy="973992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7811725" y="2508000"/>
            <a:ext cx="341675" cy="1851351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6317" y="1997222"/>
            <a:ext cx="2505355" cy="5107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1) Manual add.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53653" y="1792845"/>
            <a:ext cx="2262172" cy="91940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2) What is the item type?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89596" y="1997222"/>
            <a:ext cx="2041329" cy="51077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3) Type it in.</a:t>
            </a:r>
          </a:p>
        </p:txBody>
      </p:sp>
      <p:sp>
        <p:nvSpPr>
          <p:cNvPr id="13" name="Donut 12"/>
          <p:cNvSpPr/>
          <p:nvPr/>
        </p:nvSpPr>
        <p:spPr>
          <a:xfrm>
            <a:off x="2666999" y="3352800"/>
            <a:ext cx="348343" cy="29898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02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7B093A"/>
                </a:solidFill>
              </a:rPr>
              <a:t>Collect</a:t>
            </a:r>
            <a:br>
              <a:rPr lang="en-US" dirty="0">
                <a:solidFill>
                  <a:srgbClr val="7B093A"/>
                </a:solidFill>
              </a:rPr>
            </a:br>
            <a:r>
              <a:rPr lang="en-US" dirty="0">
                <a:solidFill>
                  <a:srgbClr val="7B093A"/>
                </a:solidFill>
              </a:rPr>
              <a:t>Item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sz="3600" dirty="0"/>
              <a:t>Book</a:t>
            </a:r>
          </a:p>
          <a:p>
            <a:pPr lvl="1"/>
            <a:r>
              <a:rPr lang="en-US" sz="3600" dirty="0"/>
              <a:t>Book section (chapter)</a:t>
            </a:r>
          </a:p>
          <a:p>
            <a:pPr lvl="2"/>
            <a:r>
              <a:rPr lang="en-US" sz="2400" dirty="0"/>
              <a:t>Tip: You can add the </a:t>
            </a:r>
            <a:r>
              <a:rPr lang="en-US" sz="2400" i="1" dirty="0"/>
              <a:t>Book</a:t>
            </a:r>
            <a:r>
              <a:rPr lang="en-US" sz="2400" dirty="0"/>
              <a:t> first, then change </a:t>
            </a:r>
            <a:r>
              <a:rPr lang="en-US" sz="2400" b="1" dirty="0"/>
              <a:t>Item Type </a:t>
            </a:r>
            <a:r>
              <a:rPr lang="en-US" sz="2400" dirty="0"/>
              <a:t>to </a:t>
            </a:r>
            <a:r>
              <a:rPr lang="en-US" sz="2400" i="1" dirty="0"/>
              <a:t>Book section-</a:t>
            </a:r>
            <a:r>
              <a:rPr lang="en-US" sz="2400" dirty="0"/>
              <a:t>-it will keep the book info, you can manually add the chapter title</a:t>
            </a:r>
            <a:r>
              <a:rPr lang="en-US" sz="2400"/>
              <a:t>/author/page#.</a:t>
            </a:r>
            <a:endParaRPr lang="en-US" sz="2400" dirty="0"/>
          </a:p>
          <a:p>
            <a:pPr lvl="1"/>
            <a:r>
              <a:rPr lang="en-US" sz="3600" dirty="0"/>
              <a:t>Journal article</a:t>
            </a:r>
          </a:p>
          <a:p>
            <a:pPr lvl="1"/>
            <a:r>
              <a:rPr lang="en-US" sz="3600" dirty="0"/>
              <a:t>Thesis </a:t>
            </a:r>
          </a:p>
          <a:p>
            <a:pPr lvl="1"/>
            <a:r>
              <a:rPr lang="en-US" sz="3600" dirty="0"/>
              <a:t>Collection (choose from the results) </a:t>
            </a:r>
            <a:endParaRPr lang="en-US" sz="3400" dirty="0"/>
          </a:p>
          <a:p>
            <a:pPr lvl="1"/>
            <a:r>
              <a:rPr lang="en-US" sz="3600" dirty="0"/>
              <a:t>Webpage</a:t>
            </a:r>
          </a:p>
          <a:p>
            <a:pPr lvl="2"/>
            <a:r>
              <a:rPr lang="en-US" sz="2400" b="1" dirty="0"/>
              <a:t>Use rarely </a:t>
            </a:r>
            <a:r>
              <a:rPr lang="en-US" sz="2400" dirty="0"/>
              <a:t>&amp; if you cannot be more specific.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975221"/>
            <a:ext cx="333620" cy="27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02499" y="5403888"/>
            <a:ext cx="370675" cy="43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415359" cy="44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33800"/>
            <a:ext cx="457200" cy="37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16564"/>
            <a:ext cx="451156" cy="3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493" y="2174397"/>
            <a:ext cx="556214" cy="44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316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8A9BA4-4766-49CE-844B-6B62AC265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1889" y="2304028"/>
            <a:ext cx="5306165" cy="26768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7B093A"/>
                </a:solidFill>
              </a:rPr>
              <a:t>Collect</a:t>
            </a:r>
            <a:br>
              <a:rPr lang="en-US" dirty="0">
                <a:solidFill>
                  <a:srgbClr val="7B093A"/>
                </a:solidFill>
              </a:rPr>
            </a:br>
            <a:r>
              <a:rPr lang="en-US" dirty="0">
                <a:solidFill>
                  <a:srgbClr val="7B093A"/>
                </a:solidFill>
              </a:rPr>
              <a:t>Garbage in, garbage out!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C42A-C6CC-44B3-90D8-1641A0A836E5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1608" y="1666891"/>
            <a:ext cx="4139715" cy="1293971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sz="1400" dirty="0"/>
              <a:t>Different </a:t>
            </a:r>
            <a:r>
              <a:rPr lang="en-US" sz="1400" b="1" dirty="0"/>
              <a:t>item type </a:t>
            </a:r>
            <a:r>
              <a:rPr lang="en-US" sz="1400" dirty="0"/>
              <a:t>= different citation rule. </a:t>
            </a:r>
          </a:p>
          <a:p>
            <a:endParaRPr lang="en-US" sz="1400" dirty="0"/>
          </a:p>
          <a:p>
            <a:r>
              <a:rPr lang="en-US" sz="1400" dirty="0"/>
              <a:t>A journal article found online is not a website. </a:t>
            </a:r>
            <a:r>
              <a:rPr lang="en-US" sz="1400" b="1" dirty="0"/>
              <a:t>Item Type </a:t>
            </a:r>
            <a:r>
              <a:rPr lang="en-US" sz="1400" dirty="0"/>
              <a:t>should still be </a:t>
            </a:r>
            <a:r>
              <a:rPr lang="en-US" sz="1400" i="1" dirty="0"/>
              <a:t>Journal Article</a:t>
            </a:r>
            <a:r>
              <a:rPr lang="en-US" sz="1400" dirty="0"/>
              <a:t>, but will include the URL for </a:t>
            </a:r>
            <a:r>
              <a:rPr lang="en-US" sz="1400" i="1" dirty="0"/>
              <a:t>how you accessed it</a:t>
            </a:r>
            <a:r>
              <a:rPr lang="en-US" sz="1400" dirty="0"/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2400" y="4918580"/>
            <a:ext cx="5443146" cy="1532334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2) Web translators can add </a:t>
            </a:r>
            <a:r>
              <a:rPr lang="en-US" sz="1400" b="1" dirty="0"/>
              <a:t>data badly.</a:t>
            </a:r>
            <a:r>
              <a:rPr lang="en-US" sz="1400" dirty="0"/>
              <a:t>  Always review &amp; revise: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Missing period for initials.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Last and first names should reversed in </a:t>
            </a:r>
            <a:r>
              <a:rPr lang="en-US" sz="1400" i="1" dirty="0"/>
              <a:t>two separate fields</a:t>
            </a:r>
            <a:r>
              <a:rPr lang="en-US" sz="1400" dirty="0"/>
              <a:t>. Use </a:t>
            </a:r>
            <a:r>
              <a:rPr lang="en-US" sz="1400" i="1" dirty="0"/>
              <a:t>one field </a:t>
            </a:r>
            <a:r>
              <a:rPr lang="en-US" sz="1400" dirty="0"/>
              <a:t>for single-word names (Dharma names)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Journal abbreviation in the wrong field.</a:t>
            </a:r>
          </a:p>
        </p:txBody>
      </p:sp>
      <p:sp>
        <p:nvSpPr>
          <p:cNvPr id="15" name="Donut 14"/>
          <p:cNvSpPr/>
          <p:nvPr/>
        </p:nvSpPr>
        <p:spPr>
          <a:xfrm>
            <a:off x="3276600" y="3887134"/>
            <a:ext cx="355959" cy="287544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2465460" y="3091036"/>
            <a:ext cx="2079170" cy="275452"/>
          </a:xfrm>
          <a:prstGeom prst="rect">
            <a:avLst/>
          </a:prstGeom>
          <a:noFill/>
          <a:ln w="57150">
            <a:solidFill>
              <a:schemeClr val="accent4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 flipV="1">
            <a:off x="3283804" y="3411124"/>
            <a:ext cx="3521968" cy="462708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29400" y="3631704"/>
            <a:ext cx="2495388" cy="3150096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ym typeface="Wingdings" panose="05000000000000000000" pitchFamily="2" charset="2"/>
              </a:rPr>
              <a:t>3) </a:t>
            </a:r>
            <a:r>
              <a:rPr lang="en-US" sz="1400" b="1" dirty="0">
                <a:sym typeface="Wingdings" panose="05000000000000000000" pitchFamily="2" charset="2"/>
              </a:rPr>
              <a:t>Best practice: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400" dirty="0">
                <a:sym typeface="Wingdings" panose="05000000000000000000" pitchFamily="2" charset="2"/>
              </a:rPr>
              <a:t>Capitalize </a:t>
            </a:r>
            <a:r>
              <a:rPr lang="en-US" sz="1400" i="1" dirty="0">
                <a:sym typeface="Wingdings" panose="05000000000000000000" pitchFamily="2" charset="2"/>
              </a:rPr>
              <a:t>only</a:t>
            </a:r>
            <a:r>
              <a:rPr lang="en-US" sz="1400" dirty="0">
                <a:sym typeface="Wingdings" panose="05000000000000000000" pitchFamily="2" charset="2"/>
              </a:rPr>
              <a:t> p</a:t>
            </a:r>
            <a:r>
              <a:rPr lang="en-US" sz="1400" dirty="0"/>
              <a:t>roper nouns (names)</a:t>
            </a:r>
            <a:r>
              <a:rPr lang="en-US" sz="1400" dirty="0">
                <a:sym typeface="Wingdings" panose="05000000000000000000" pitchFamily="2" charset="2"/>
              </a:rPr>
              <a:t> in the title. </a:t>
            </a:r>
          </a:p>
          <a:p>
            <a:endParaRPr lang="en-US" sz="1400" dirty="0">
              <a:sym typeface="Wingdings" panose="05000000000000000000" pitchFamily="2" charset="2"/>
            </a:endParaRPr>
          </a:p>
          <a:p>
            <a:r>
              <a:rPr lang="en-US" sz="1400" dirty="0"/>
              <a:t>Right-click on the title text to </a:t>
            </a:r>
            <a:r>
              <a:rPr lang="en-US" sz="1400" b="1" dirty="0"/>
              <a:t>Transform text </a:t>
            </a:r>
            <a:r>
              <a:rPr lang="en-US" sz="1400" dirty="0"/>
              <a:t>&gt; </a:t>
            </a:r>
            <a:r>
              <a:rPr lang="en-US" sz="1400" b="1" dirty="0"/>
              <a:t>Sentence case</a:t>
            </a:r>
            <a:r>
              <a:rPr lang="en-US" sz="1400" dirty="0"/>
              <a:t>. Manually capitalize the proper nouns.</a:t>
            </a:r>
          </a:p>
          <a:p>
            <a:endParaRPr lang="en-US" sz="1400" dirty="0"/>
          </a:p>
          <a:p>
            <a:r>
              <a:rPr lang="en-US" sz="1400" dirty="0">
                <a:sym typeface="Wingdings" panose="05000000000000000000" pitchFamily="2" charset="2"/>
              </a:rPr>
              <a:t>Make it style neutral = used for </a:t>
            </a:r>
            <a:r>
              <a:rPr lang="en-US" sz="1400" i="1" dirty="0">
                <a:sym typeface="Wingdings" panose="05000000000000000000" pitchFamily="2" charset="2"/>
              </a:rPr>
              <a:t>any</a:t>
            </a:r>
            <a:r>
              <a:rPr lang="en-US" sz="1400" dirty="0">
                <a:sym typeface="Wingdings" panose="05000000000000000000" pitchFamily="2" charset="2"/>
              </a:rPr>
              <a:t> citation style, any language settings.</a:t>
            </a:r>
            <a:endParaRPr lang="en-US" sz="1400" dirty="0"/>
          </a:p>
        </p:txBody>
      </p:sp>
      <p:sp>
        <p:nvSpPr>
          <p:cNvPr id="21" name="Donut 14">
            <a:extLst>
              <a:ext uri="{FF2B5EF4-FFF2-40B4-BE49-F238E27FC236}">
                <a16:creationId xmlns:a16="http://schemas.microsoft.com/office/drawing/2014/main" id="{546EE79E-930E-4742-9A4B-F958CA1BF885}"/>
              </a:ext>
            </a:extLst>
          </p:cNvPr>
          <p:cNvSpPr/>
          <p:nvPr/>
        </p:nvSpPr>
        <p:spPr>
          <a:xfrm>
            <a:off x="3262916" y="4426265"/>
            <a:ext cx="1505023" cy="28754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Donut 14">
            <a:extLst>
              <a:ext uri="{FF2B5EF4-FFF2-40B4-BE49-F238E27FC236}">
                <a16:creationId xmlns:a16="http://schemas.microsoft.com/office/drawing/2014/main" id="{125916AE-3B01-43C9-919A-A0646A4B45C4}"/>
              </a:ext>
            </a:extLst>
          </p:cNvPr>
          <p:cNvSpPr/>
          <p:nvPr/>
        </p:nvSpPr>
        <p:spPr>
          <a:xfrm>
            <a:off x="6088025" y="3892805"/>
            <a:ext cx="355959" cy="28754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293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UWest">
      <a:dk1>
        <a:sysClr val="windowText" lastClr="000000"/>
      </a:dk1>
      <a:lt1>
        <a:srgbClr val="FFFFFF"/>
      </a:lt1>
      <a:dk2>
        <a:srgbClr val="7B093A"/>
      </a:dk2>
      <a:lt2>
        <a:srgbClr val="FFC000"/>
      </a:lt2>
      <a:accent1>
        <a:srgbClr val="7B093A"/>
      </a:accent1>
      <a:accent2>
        <a:srgbClr val="FDA023"/>
      </a:accent2>
      <a:accent3>
        <a:srgbClr val="FFFFFF"/>
      </a:accent3>
      <a:accent4>
        <a:srgbClr val="64A73B"/>
      </a:accent4>
      <a:accent5>
        <a:srgbClr val="EB5605"/>
      </a:accent5>
      <a:accent6>
        <a:srgbClr val="B9CA1A"/>
      </a:accent6>
      <a:hlink>
        <a:srgbClr val="EF2B7F"/>
      </a:hlink>
      <a:folHlink>
        <a:srgbClr val="F89EC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1967</Words>
  <Application>Microsoft Office PowerPoint</Application>
  <PresentationFormat>On-screen Show (4:3)</PresentationFormat>
  <Paragraphs>267</Paragraphs>
  <Slides>35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方正舒体</vt:lpstr>
      <vt:lpstr>Arial</vt:lpstr>
      <vt:lpstr>Calibri</vt:lpstr>
      <vt:lpstr>Wingdings</vt:lpstr>
      <vt:lpstr>Clarity</vt:lpstr>
      <vt:lpstr>Zotero Reference Manager</vt:lpstr>
      <vt:lpstr>What is Zotero?</vt:lpstr>
      <vt:lpstr>Zotero App/Program</vt:lpstr>
      <vt:lpstr>Collect Web Translators</vt:lpstr>
      <vt:lpstr>Collect  Web Translators</vt:lpstr>
      <vt:lpstr>Collect  Magic wand</vt:lpstr>
      <vt:lpstr>Collect Manual item</vt:lpstr>
      <vt:lpstr>Collect Item Types</vt:lpstr>
      <vt:lpstr>Collect Garbage in, garbage out!</vt:lpstr>
      <vt:lpstr>Collect Chicago Style specific issues</vt:lpstr>
      <vt:lpstr>Collect Too much info</vt:lpstr>
      <vt:lpstr>Quick bibliography</vt:lpstr>
      <vt:lpstr>Collect Not working?  No web translator?</vt:lpstr>
      <vt:lpstr>Collect Try it out: Exercise #1</vt:lpstr>
      <vt:lpstr>Organize Collections</vt:lpstr>
      <vt:lpstr>Organize Add to Collections</vt:lpstr>
      <vt:lpstr>Organize Tags (Labels)</vt:lpstr>
      <vt:lpstr>Organize Sort &amp; Display</vt:lpstr>
      <vt:lpstr>Organize Notes &amp; Files</vt:lpstr>
      <vt:lpstr>Organize Have PDF, Need Zotero Item</vt:lpstr>
      <vt:lpstr>Organize Find PDF to attach</vt:lpstr>
      <vt:lpstr>Organize Search</vt:lpstr>
      <vt:lpstr>Organize Duplicate Items</vt:lpstr>
      <vt:lpstr>Organize Import Bibliography</vt:lpstr>
      <vt:lpstr>Collect Try it out: Exercise #2</vt:lpstr>
      <vt:lpstr>Cite Cite as you write</vt:lpstr>
      <vt:lpstr>Cite Add/Edit Citation</vt:lpstr>
      <vt:lpstr>Cite Add/Edit Citation</vt:lpstr>
      <vt:lpstr>Cite Add/Edit Citation</vt:lpstr>
      <vt:lpstr>Cite Add/Edit Bibliography</vt:lpstr>
      <vt:lpstr>Cite Overriding Zotero</vt:lpstr>
      <vt:lpstr>Cite Chicago Style</vt:lpstr>
      <vt:lpstr>Collect Try it out: Exercise #3</vt:lpstr>
      <vt:lpstr>Wrap Up Sync &amp; Manual Backup</vt:lpstr>
      <vt:lpstr>Wrap Up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2017-05-12T19:50:18Z</cp:lastPrinted>
  <dcterms:created xsi:type="dcterms:W3CDTF">2017-04-08T01:20:53Z</dcterms:created>
  <dcterms:modified xsi:type="dcterms:W3CDTF">2025-02-25T20:25:19Z</dcterms:modified>
</cp:coreProperties>
</file>